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66" r:id="rId2"/>
    <p:sldId id="262" r:id="rId3"/>
    <p:sldId id="267" r:id="rId4"/>
    <p:sldId id="268" r:id="rId5"/>
    <p:sldId id="273" r:id="rId6"/>
    <p:sldId id="277" r:id="rId7"/>
    <p:sldId id="278" r:id="rId8"/>
    <p:sldId id="274" r:id="rId9"/>
    <p:sldId id="279" r:id="rId10"/>
    <p:sldId id="275" r:id="rId11"/>
    <p:sldId id="280" r:id="rId12"/>
    <p:sldId id="282" r:id="rId13"/>
    <p:sldId id="281" r:id="rId14"/>
    <p:sldId id="283" r:id="rId15"/>
  </p:sldIdLst>
  <p:sldSz cx="9144000" cy="6858000" type="screen4x3"/>
  <p:notesSz cx="6858000" cy="9144000"/>
  <p:embeddedFontLst>
    <p:embeddedFont>
      <p:font typeface="Myanmar Text" panose="020B0502040204020203" pitchFamily="34" charset="0"/>
      <p:regular r:id="rId18"/>
      <p:bold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93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34" autoAdjust="0"/>
    <p:restoredTop sz="94660" autoAdjust="0"/>
  </p:normalViewPr>
  <p:slideViewPr>
    <p:cSldViewPr snapToGrid="0">
      <p:cViewPr varScale="1">
        <p:scale>
          <a:sx n="100" d="100"/>
          <a:sy n="100" d="100"/>
        </p:scale>
        <p:origin x="13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>
        <p:scale>
          <a:sx n="100" d="100"/>
          <a:sy n="100" d="100"/>
        </p:scale>
        <p:origin x="1464" y="-6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4F20287-1179-46DB-BDC1-D04548EB25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1B8F863-3E03-4373-87FE-D8BC591C84D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F34A3-10CC-4007-9794-46A2EBEEF789}" type="datetimeFigureOut">
              <a:rPr lang="en-GB" smtClean="0"/>
              <a:t>03/02/2018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988C591-77E0-484B-81E5-2B21282A904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FFA9559-50D4-4E33-84D3-1D8681D0B8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0EB8C2-DFA5-45CC-A409-65E39BA0F707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7926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B7700-EA8A-A341-A14F-FF682A25C14F}" type="datetimeFigureOut">
              <a:rPr lang="de-DE" smtClean="0"/>
              <a:t>03.02.2018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E83E1A-650C-234F-A251-2F1873DA61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7177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3200" b="1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83E1A-650C-234F-A251-2F1873DA61AD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5322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55700" y="685800"/>
            <a:ext cx="4572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83E1A-650C-234F-A251-2F1873DA61AD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902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5FC7CA7-C9AB-4FD9-8690-FE21B5A75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0EA8144-6CA7-46D8-B676-74D29A712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03141FA-9577-45C5-B08A-97A1DD52D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70007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4411998-FBD7-44A7-A690-ED4DC80DC6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5208AB6-49DF-4E68-AD98-B5CB0B774C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2AAD870-5E6A-4595-B1EE-303341310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EF79C-A68D-4A71-B687-707A4B06A86D}" type="datetimeFigureOut">
              <a:rPr lang="de-DE" smtClean="0"/>
              <a:pPr/>
              <a:t>03.02.2018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E7F6B0F-DA66-4F1D-806B-DE4C64C74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72409B7-2C2B-4F48-A9F4-C1740B403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3A08E-662F-44AB-B1C0-CABB97ACC26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765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528442" y="14236"/>
            <a:ext cx="8603376" cy="900000"/>
          </a:xfrm>
          <a:prstGeom prst="rect">
            <a:avLst/>
          </a:prstGeom>
          <a:solidFill>
            <a:srgbClr val="0793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0000" cy="9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/>
          <p:cNvSpPr>
            <a:spLocks noGrp="1"/>
          </p:cNvSpPr>
          <p:nvPr userDrawn="1"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 userDrawn="1"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CBEF79C-A68D-4A71-B687-707A4B06A86D}" type="datetimeFigureOut">
              <a:rPr lang="de-DE" smtClean="0"/>
              <a:pPr/>
              <a:t>03.02.2018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883A08E-662F-44AB-B1C0-CABB97ACC26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extfeld 12"/>
          <p:cNvSpPr txBox="1"/>
          <p:nvPr userDrawn="1"/>
        </p:nvSpPr>
        <p:spPr>
          <a:xfrm>
            <a:off x="928427" y="25052"/>
            <a:ext cx="4457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spc="75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attrocento Roman" panose="02000502040400000004" pitchFamily="50" charset="0"/>
                <a:cs typeface="FrankRuehl" panose="020E0503060101010101" pitchFamily="34" charset="-79"/>
              </a:rPr>
              <a:t>WILHELMSGYMNASIUM</a:t>
            </a:r>
          </a:p>
        </p:txBody>
      </p:sp>
    </p:spTree>
    <p:extLst>
      <p:ext uri="{BB962C8B-B14F-4D97-AF65-F5344CB8AC3E}">
        <p14:creationId xmlns:p14="http://schemas.microsoft.com/office/powerpoint/2010/main" val="570895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78CCD5-49BE-4749-82EA-E2F6BD654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6767E2A-EAD0-4C84-A01E-2859A8DF04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D843648-D0CD-40A8-94B3-1D9A283A6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EF79C-A68D-4A71-B687-707A4B06A86D}" type="datetimeFigureOut">
              <a:rPr lang="de-DE" smtClean="0"/>
              <a:pPr/>
              <a:t>03.02.2018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E968F79-D763-4F7B-B885-A975F0C03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66BC914-FBB0-4069-B388-D8E3CC0A3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3A08E-662F-44AB-B1C0-CABB97ACC26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2699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5E58B9-54F6-4464-B728-F7F03788E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959944-E2B2-4CA7-901F-58AD196A19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F65CDA3-2DCB-4DB9-84EB-B7FA7E9BF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36EF41F-386C-44FB-8130-CCECCDC3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EF79C-A68D-4A71-B687-707A4B06A86D}" type="datetimeFigureOut">
              <a:rPr lang="de-DE" smtClean="0"/>
              <a:pPr/>
              <a:t>03.02.2018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A7C5F1F-8B75-4994-9D00-FD2519962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484B79A-1844-4EA2-A4FC-53092DC7A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3A08E-662F-44AB-B1C0-CABB97ACC26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5335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F3A1D6-4A37-4593-9E9E-65BC1D62B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6AE8AAE-594B-41E3-9576-53AB6D4327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06225F7-E2B7-4F45-8BF9-B8778C1CD5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595AD03-0720-498E-85D0-BBE914AC4A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2D2070F-0347-4F9E-82F7-0F59F95BCA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F4A6DA5-6EB8-44C0-A42A-10248582F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EF79C-A68D-4A71-B687-707A4B06A86D}" type="datetimeFigureOut">
              <a:rPr lang="de-DE" smtClean="0"/>
              <a:pPr/>
              <a:t>03.02.2018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54EE19E-5B4C-4B3B-A134-2EF34CFB2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350469A-BD6F-42E1-A725-D651B39E5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3A08E-662F-44AB-B1C0-CABB97ACC26E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EFC0187-1305-40E0-B4FD-3F96FD94FB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434" y="123031"/>
            <a:ext cx="2956431" cy="39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52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D971ABE-5758-4E77-931A-51ABC114D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EF79C-A68D-4A71-B687-707A4B06A86D}" type="datetimeFigureOut">
              <a:rPr lang="de-DE" smtClean="0"/>
              <a:pPr/>
              <a:t>03.02.2018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03CAB30-BDA2-4B9F-A571-6F6DA9D61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46C53BB-71E2-40B1-8D63-466588972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3A08E-662F-44AB-B1C0-CABB97ACC26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9217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5A218AC-CAEA-4BB9-AE25-AA4748EA1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EF79C-A68D-4A71-B687-707A4B06A86D}" type="datetimeFigureOut">
              <a:rPr lang="de-DE" smtClean="0"/>
              <a:pPr/>
              <a:t>03.02.2018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8617F17-7599-42C2-B6BE-E99EC4F7F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0564298-CB65-49B6-8430-47E6F290A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3A08E-662F-44AB-B1C0-CABB97ACC26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25891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293397-0964-43BA-9046-B3138F2DD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A4CD49E-7E48-4D2B-A10B-15AC141E0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0274B5-FBF0-4A45-A9FA-CF45616A8B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8C9D44B-F230-4772-9BED-C849AED87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EF79C-A68D-4A71-B687-707A4B06A86D}" type="datetimeFigureOut">
              <a:rPr lang="de-DE" smtClean="0"/>
              <a:pPr/>
              <a:t>03.02.2018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C5DDA35-D558-4A2C-8719-6C7A7E4CC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503EC6A-6355-40A4-90CD-29496E56E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3A08E-662F-44AB-B1C0-CABB97ACC26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5716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8F2F55-634E-4C61-9188-51AE9845B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C50D0E9-1CDF-45FD-BF36-D77D053975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CC38D1B-9718-4148-88AE-1B47C5D95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F051022-85CE-450B-97E7-99B00AA1F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EF79C-A68D-4A71-B687-707A4B06A86D}" type="datetimeFigureOut">
              <a:rPr lang="de-DE" smtClean="0"/>
              <a:pPr/>
              <a:t>03.02.2018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6310CCA-8ADB-4011-A454-E12773F09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B242038-E470-4D84-8F81-09B3E46AD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3A08E-662F-44AB-B1C0-CABB97ACC26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5943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9CE48C-BA88-4791-9469-0622F835B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4E5DED5-1322-4070-BA1B-EF6647F21B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3FA25ED-0FCA-4CEC-85D5-31A7EEB8C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EF79C-A68D-4A71-B687-707A4B06A86D}" type="datetimeFigureOut">
              <a:rPr lang="de-DE" smtClean="0"/>
              <a:pPr/>
              <a:t>03.02.2018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2F33151-C32E-44F2-BB1B-741FB2B52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BB30D0-216E-42C6-AB95-0DC08BB73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3A08E-662F-44AB-B1C0-CABB97ACC26E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6503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939E8F5-1839-40DF-9747-79E1B267C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43287AF-AE84-459A-9EE8-AFD782BA9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3F85CC2-8DED-4BA0-8A46-B8F92B06DE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B3EB1E6-9353-44DF-8CA6-E8A5F5927E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EF7360-29C1-4A17-A931-AD3B1BB11C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A6FB96A-F770-4803-B415-405790E82F4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" y="-21335"/>
            <a:ext cx="743712" cy="743712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B9277D2A-6E26-47F0-BBF9-5298CBB19A0F}"/>
              </a:ext>
            </a:extLst>
          </p:cNvPr>
          <p:cNvSpPr/>
          <p:nvPr userDrawn="1"/>
        </p:nvSpPr>
        <p:spPr>
          <a:xfrm>
            <a:off x="528442" y="14236"/>
            <a:ext cx="8603376" cy="666801"/>
          </a:xfrm>
          <a:prstGeom prst="rect">
            <a:avLst/>
          </a:prstGeom>
          <a:solidFill>
            <a:srgbClr val="0793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6F1E8AE-8ACC-417B-8B09-B5E697EA54EE}"/>
              </a:ext>
            </a:extLst>
          </p:cNvPr>
          <p:cNvSpPr txBox="1"/>
          <p:nvPr userDrawn="1"/>
        </p:nvSpPr>
        <p:spPr>
          <a:xfrm>
            <a:off x="743713" y="0"/>
            <a:ext cx="4114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spc="75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attrocento Roman" panose="02000502040400000004" pitchFamily="50" charset="0"/>
                <a:cs typeface="FrankRuehl" panose="020E0503060101010101" pitchFamily="34" charset="-79"/>
              </a:rPr>
              <a:t>WILHELMSGYMNASIUM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98FC2CD-E605-4FE8-A1B4-6097970C1F6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538" y="136524"/>
            <a:ext cx="270606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297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12" Type="http://schemas.openxmlformats.org/officeDocument/2006/relationships/image" Target="../media/image98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11" Type="http://schemas.openxmlformats.org/officeDocument/2006/relationships/image" Target="../media/image97.jpeg"/><Relationship Id="rId5" Type="http://schemas.openxmlformats.org/officeDocument/2006/relationships/image" Target="../media/image91.jpeg"/><Relationship Id="rId10" Type="http://schemas.openxmlformats.org/officeDocument/2006/relationships/image" Target="../media/image96.jpeg"/><Relationship Id="rId4" Type="http://schemas.openxmlformats.org/officeDocument/2006/relationships/image" Target="../media/image90.png"/><Relationship Id="rId9" Type="http://schemas.openxmlformats.org/officeDocument/2006/relationships/image" Target="../media/image9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18" Type="http://schemas.openxmlformats.org/officeDocument/2006/relationships/image" Target="../media/image2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5" Type="http://schemas.openxmlformats.org/officeDocument/2006/relationships/image" Target="../media/image1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5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12" Type="http://schemas.openxmlformats.org/officeDocument/2006/relationships/image" Target="../media/image54.jpeg"/><Relationship Id="rId17" Type="http://schemas.openxmlformats.org/officeDocument/2006/relationships/image" Target="../media/image59.jpeg"/><Relationship Id="rId2" Type="http://schemas.openxmlformats.org/officeDocument/2006/relationships/image" Target="../media/image44.jpeg"/><Relationship Id="rId16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11" Type="http://schemas.openxmlformats.org/officeDocument/2006/relationships/image" Target="../media/image53.png"/><Relationship Id="rId5" Type="http://schemas.openxmlformats.org/officeDocument/2006/relationships/image" Target="../media/image47.jpeg"/><Relationship Id="rId15" Type="http://schemas.openxmlformats.org/officeDocument/2006/relationships/image" Target="../media/image57.jpeg"/><Relationship Id="rId10" Type="http://schemas.openxmlformats.org/officeDocument/2006/relationships/image" Target="../media/image52.png"/><Relationship Id="rId4" Type="http://schemas.openxmlformats.org/officeDocument/2006/relationships/image" Target="../media/image46.jpeg"/><Relationship Id="rId9" Type="http://schemas.openxmlformats.org/officeDocument/2006/relationships/image" Target="../media/image51.jpeg"/><Relationship Id="rId14" Type="http://schemas.openxmlformats.org/officeDocument/2006/relationships/image" Target="../media/image5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F54CB91-095A-4ACC-ADEC-B0760345A5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32" y="1067887"/>
            <a:ext cx="8468535" cy="100955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B198C00-402A-4FD3-9108-F0264B2D4F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175" y="3868160"/>
            <a:ext cx="4854101" cy="3092189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85521916-F418-4EC3-AACB-C5AB2F961520}"/>
              </a:ext>
            </a:extLst>
          </p:cNvPr>
          <p:cNvSpPr/>
          <p:nvPr/>
        </p:nvSpPr>
        <p:spPr>
          <a:xfrm>
            <a:off x="85716" y="2314123"/>
            <a:ext cx="7482175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 err="1">
                <a:latin typeface="Myanmar Text" panose="020B0502040204020203" pitchFamily="34" charset="0"/>
                <a:cs typeface="Myanmar Text" panose="020B0502040204020203" pitchFamily="34" charset="0"/>
              </a:rPr>
              <a:t>Preliminary</a:t>
            </a:r>
            <a:r>
              <a:rPr lang="de-DE" sz="2000" dirty="0"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lang="de-DE" sz="2000" dirty="0" err="1">
                <a:latin typeface="Myanmar Text" panose="020B0502040204020203" pitchFamily="34" charset="0"/>
                <a:cs typeface="Myanmar Text" panose="020B0502040204020203" pitchFamily="34" charset="0"/>
              </a:rPr>
              <a:t>Activities</a:t>
            </a:r>
            <a:r>
              <a:rPr lang="de-DE" sz="2000" dirty="0">
                <a:latin typeface="Myanmar Text" panose="020B0502040204020203" pitchFamily="34" charset="0"/>
                <a:cs typeface="Myanmar Text" panose="020B0502040204020203" pitchFamily="34" charset="0"/>
              </a:rPr>
              <a:t> at Wilhelmsgymnasium Kassel</a:t>
            </a:r>
            <a:r>
              <a:rPr lang="de-DE" dirty="0">
                <a:latin typeface="Myanmar Text" panose="020B0502040204020203" pitchFamily="34" charset="0"/>
                <a:cs typeface="Myanmar Text" panose="020B0502040204020203" pitchFamily="34" charset="0"/>
              </a:rPr>
              <a:t>:</a:t>
            </a:r>
          </a:p>
          <a:p>
            <a:endParaRPr lang="de-DE" sz="1100" dirty="0">
              <a:latin typeface="Myanmar Text" panose="020B0502040204020203" pitchFamily="34" charset="0"/>
              <a:cs typeface="Myanmar Text" panose="020B0502040204020203" pitchFamily="34" charset="0"/>
            </a:endParaRPr>
          </a:p>
          <a:p>
            <a:pPr marL="342900" indent="-342900">
              <a:buAutoNum type="alphaLcParenR"/>
            </a:pPr>
            <a:r>
              <a:rPr lang="de-DE" dirty="0" err="1">
                <a:latin typeface="Myanmar Text" panose="020B0502040204020203" pitchFamily="34" charset="0"/>
                <a:cs typeface="Myanmar Text" panose="020B0502040204020203" pitchFamily="34" charset="0"/>
              </a:rPr>
              <a:t>Organization</a:t>
            </a:r>
            <a:r>
              <a:rPr lang="de-DE" dirty="0">
                <a:latin typeface="Myanmar Text" panose="020B0502040204020203" pitchFamily="34" charset="0"/>
                <a:cs typeface="Myanmar Text" panose="020B0502040204020203" pitchFamily="34" charset="0"/>
              </a:rPr>
              <a:t>: </a:t>
            </a:r>
            <a:br>
              <a:rPr lang="de-DE" dirty="0">
                <a:latin typeface="Myanmar Text" panose="020B0502040204020203" pitchFamily="34" charset="0"/>
                <a:cs typeface="Myanmar Text" panose="020B0502040204020203" pitchFamily="34" charset="0"/>
              </a:rPr>
            </a:br>
            <a:r>
              <a:rPr lang="de-DE" sz="1600" dirty="0" err="1">
                <a:latin typeface="Myanmar Text" panose="020B0502040204020203" pitchFamily="34" charset="0"/>
                <a:cs typeface="Myanmar Text" panose="020B0502040204020203" pitchFamily="34" charset="0"/>
              </a:rPr>
              <a:t>Introduction</a:t>
            </a:r>
            <a:r>
              <a:rPr lang="de-DE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lang="de-DE" sz="1600" dirty="0" err="1">
                <a:latin typeface="Myanmar Text" panose="020B0502040204020203" pitchFamily="34" charset="0"/>
                <a:cs typeface="Myanmar Text" panose="020B0502040204020203" pitchFamily="34" charset="0"/>
              </a:rPr>
              <a:t>of</a:t>
            </a:r>
            <a:r>
              <a:rPr lang="de-DE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 an extracurricular </a:t>
            </a:r>
            <a:r>
              <a:rPr lang="de-DE" sz="1600" dirty="0" err="1">
                <a:latin typeface="Myanmar Text" panose="020B0502040204020203" pitchFamily="34" charset="0"/>
                <a:cs typeface="Myanmar Text" panose="020B0502040204020203" pitchFamily="34" charset="0"/>
              </a:rPr>
              <a:t>course</a:t>
            </a:r>
            <a:r>
              <a:rPr lang="de-DE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 „Erasmus“: 18 </a:t>
            </a:r>
            <a:r>
              <a:rPr lang="de-DE" sz="1600" dirty="0" err="1">
                <a:latin typeface="Myanmar Text" panose="020B0502040204020203" pitchFamily="34" charset="0"/>
                <a:cs typeface="Myanmar Text" panose="020B0502040204020203" pitchFamily="34" charset="0"/>
              </a:rPr>
              <a:t>students</a:t>
            </a:r>
            <a:r>
              <a:rPr lang="de-DE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, 5 </a:t>
            </a:r>
            <a:r>
              <a:rPr lang="de-DE" sz="1600" dirty="0" err="1">
                <a:latin typeface="Myanmar Text" panose="020B0502040204020203" pitchFamily="34" charset="0"/>
                <a:cs typeface="Myanmar Text" panose="020B0502040204020203" pitchFamily="34" charset="0"/>
              </a:rPr>
              <a:t>from</a:t>
            </a:r>
            <a:r>
              <a:rPr lang="de-DE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 5th </a:t>
            </a:r>
            <a:r>
              <a:rPr lang="de-DE" sz="1600" dirty="0" err="1">
                <a:latin typeface="Myanmar Text" panose="020B0502040204020203" pitchFamily="34" charset="0"/>
                <a:cs typeface="Myanmar Text" panose="020B0502040204020203" pitchFamily="34" charset="0"/>
              </a:rPr>
              <a:t>year</a:t>
            </a:r>
            <a:r>
              <a:rPr lang="de-DE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 (10-11 </a:t>
            </a:r>
            <a:r>
              <a:rPr lang="de-DE" sz="1600" dirty="0" err="1">
                <a:latin typeface="Myanmar Text" panose="020B0502040204020203" pitchFamily="34" charset="0"/>
                <a:cs typeface="Myanmar Text" panose="020B0502040204020203" pitchFamily="34" charset="0"/>
              </a:rPr>
              <a:t>years</a:t>
            </a:r>
            <a:r>
              <a:rPr lang="de-DE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), 13 </a:t>
            </a:r>
            <a:r>
              <a:rPr lang="de-DE" sz="1600" dirty="0" err="1">
                <a:latin typeface="Myanmar Text" panose="020B0502040204020203" pitchFamily="34" charset="0"/>
                <a:cs typeface="Myanmar Text" panose="020B0502040204020203" pitchFamily="34" charset="0"/>
              </a:rPr>
              <a:t>from</a:t>
            </a:r>
            <a:r>
              <a:rPr lang="de-DE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 6th </a:t>
            </a:r>
            <a:r>
              <a:rPr lang="de-DE" sz="1600" dirty="0" err="1">
                <a:latin typeface="Myanmar Text" panose="020B0502040204020203" pitchFamily="34" charset="0"/>
                <a:cs typeface="Myanmar Text" panose="020B0502040204020203" pitchFamily="34" charset="0"/>
              </a:rPr>
              <a:t>year</a:t>
            </a:r>
            <a:r>
              <a:rPr lang="de-DE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 (12 </a:t>
            </a:r>
            <a:r>
              <a:rPr lang="de-DE" sz="1600" dirty="0" err="1">
                <a:latin typeface="Myanmar Text" panose="020B0502040204020203" pitchFamily="34" charset="0"/>
                <a:cs typeface="Myanmar Text" panose="020B0502040204020203" pitchFamily="34" charset="0"/>
              </a:rPr>
              <a:t>years</a:t>
            </a:r>
            <a:r>
              <a:rPr lang="de-DE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lang="de-DE" sz="1600" dirty="0" err="1">
                <a:latin typeface="Myanmar Text" panose="020B0502040204020203" pitchFamily="34" charset="0"/>
                <a:cs typeface="Myanmar Text" panose="020B0502040204020203" pitchFamily="34" charset="0"/>
              </a:rPr>
              <a:t>old</a:t>
            </a:r>
            <a:r>
              <a:rPr lang="de-DE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), 5 </a:t>
            </a:r>
            <a:r>
              <a:rPr lang="de-DE" sz="1600" dirty="0" err="1">
                <a:latin typeface="Myanmar Text" panose="020B0502040204020203" pitchFamily="34" charset="0"/>
                <a:cs typeface="Myanmar Text" panose="020B0502040204020203" pitchFamily="34" charset="0"/>
              </a:rPr>
              <a:t>boys</a:t>
            </a:r>
            <a:r>
              <a:rPr lang="de-DE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, 13 </a:t>
            </a:r>
            <a:r>
              <a:rPr lang="de-DE" sz="1600" dirty="0" err="1">
                <a:latin typeface="Myanmar Text" panose="020B0502040204020203" pitchFamily="34" charset="0"/>
                <a:cs typeface="Myanmar Text" panose="020B0502040204020203" pitchFamily="34" charset="0"/>
              </a:rPr>
              <a:t>girls</a:t>
            </a:r>
            <a:r>
              <a:rPr lang="de-DE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, </a:t>
            </a:r>
            <a:r>
              <a:rPr lang="de-DE" sz="1600" dirty="0" err="1">
                <a:latin typeface="Myanmar Text" panose="020B0502040204020203" pitchFamily="34" charset="0"/>
                <a:cs typeface="Myanmar Text" panose="020B0502040204020203" pitchFamily="34" charset="0"/>
              </a:rPr>
              <a:t>two</a:t>
            </a:r>
            <a:r>
              <a:rPr lang="de-DE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lang="de-DE" sz="1600" dirty="0" err="1">
                <a:latin typeface="Myanmar Text" panose="020B0502040204020203" pitchFamily="34" charset="0"/>
                <a:cs typeface="Myanmar Text" panose="020B0502040204020203" pitchFamily="34" charset="0"/>
              </a:rPr>
              <a:t>teachers</a:t>
            </a:r>
            <a:r>
              <a:rPr lang="de-DE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: Frau Porsche, Frau Küch, </a:t>
            </a:r>
            <a:r>
              <a:rPr lang="de-DE" sz="1600" dirty="0" err="1">
                <a:latin typeface="Myanmar Text" panose="020B0502040204020203" pitchFamily="34" charset="0"/>
                <a:cs typeface="Myanmar Text" panose="020B0502040204020203" pitchFamily="34" charset="0"/>
              </a:rPr>
              <a:t>every</a:t>
            </a:r>
            <a:r>
              <a:rPr lang="de-DE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lang="de-DE" sz="1600" dirty="0" err="1">
                <a:latin typeface="Myanmar Text" panose="020B0502040204020203" pitchFamily="34" charset="0"/>
                <a:cs typeface="Myanmar Text" panose="020B0502040204020203" pitchFamily="34" charset="0"/>
              </a:rPr>
              <a:t>Thursday</a:t>
            </a:r>
            <a:r>
              <a:rPr lang="de-DE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lang="de-DE" sz="1600" dirty="0" err="1">
                <a:latin typeface="Myanmar Text" panose="020B0502040204020203" pitchFamily="34" charset="0"/>
                <a:cs typeface="Myanmar Text" panose="020B0502040204020203" pitchFamily="34" charset="0"/>
              </a:rPr>
              <a:t>afternoon</a:t>
            </a:r>
            <a:r>
              <a:rPr lang="de-DE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, 60 </a:t>
            </a:r>
            <a:r>
              <a:rPr lang="de-DE" sz="1600" dirty="0" err="1">
                <a:latin typeface="Myanmar Text" panose="020B0502040204020203" pitchFamily="34" charset="0"/>
                <a:cs typeface="Myanmar Text" panose="020B0502040204020203" pitchFamily="34" charset="0"/>
              </a:rPr>
              <a:t>minutes</a:t>
            </a:r>
            <a:br>
              <a:rPr lang="de-DE" sz="1400" dirty="0">
                <a:latin typeface="Myanmar Text" panose="020B0502040204020203" pitchFamily="34" charset="0"/>
                <a:cs typeface="Myanmar Text" panose="020B0502040204020203" pitchFamily="34" charset="0"/>
              </a:rPr>
            </a:br>
            <a:endParaRPr lang="de-DE" sz="1400" dirty="0">
              <a:latin typeface="Myanmar Text" panose="020B0502040204020203" pitchFamily="34" charset="0"/>
              <a:cs typeface="Myanmar Text" panose="020B0502040204020203" pitchFamily="34" charset="0"/>
            </a:endParaRPr>
          </a:p>
          <a:p>
            <a:r>
              <a:rPr lang="de-DE" dirty="0">
                <a:latin typeface="Myanmar Text" panose="020B0502040204020203" pitchFamily="34" charset="0"/>
                <a:cs typeface="Myanmar Text" panose="020B0502040204020203" pitchFamily="34" charset="0"/>
              </a:rPr>
              <a:t>b)  </a:t>
            </a:r>
            <a:r>
              <a:rPr lang="de-DE" dirty="0" err="1">
                <a:latin typeface="Myanmar Text" panose="020B0502040204020203" pitchFamily="34" charset="0"/>
                <a:cs typeface="Myanmar Text" panose="020B0502040204020203" pitchFamily="34" charset="0"/>
              </a:rPr>
              <a:t>What</a:t>
            </a:r>
            <a:r>
              <a:rPr lang="de-DE" dirty="0"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lang="de-DE" dirty="0" err="1">
                <a:latin typeface="Myanmar Text" panose="020B0502040204020203" pitchFamily="34" charset="0"/>
                <a:cs typeface="Myanmar Text" panose="020B0502040204020203" pitchFamily="34" charset="0"/>
              </a:rPr>
              <a:t>has</a:t>
            </a:r>
            <a:r>
              <a:rPr lang="de-DE" dirty="0"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lang="de-DE" dirty="0" err="1">
                <a:latin typeface="Myanmar Text" panose="020B0502040204020203" pitchFamily="34" charset="0"/>
                <a:cs typeface="Myanmar Text" panose="020B0502040204020203" pitchFamily="34" charset="0"/>
              </a:rPr>
              <a:t>been</a:t>
            </a:r>
            <a:r>
              <a:rPr lang="de-DE" dirty="0"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lang="de-DE" dirty="0" err="1">
                <a:latin typeface="Myanmar Text" panose="020B0502040204020203" pitchFamily="34" charset="0"/>
                <a:cs typeface="Myanmar Text" panose="020B0502040204020203" pitchFamily="34" charset="0"/>
              </a:rPr>
              <a:t>done</a:t>
            </a:r>
            <a:r>
              <a:rPr lang="de-DE" dirty="0">
                <a:latin typeface="Myanmar Text" panose="020B0502040204020203" pitchFamily="34" charset="0"/>
                <a:cs typeface="Myanmar Text" panose="020B0502040204020203" pitchFamily="34" charset="0"/>
              </a:rPr>
              <a:t> so </a:t>
            </a:r>
            <a:r>
              <a:rPr lang="de-DE" dirty="0" err="1">
                <a:latin typeface="Myanmar Text" panose="020B0502040204020203" pitchFamily="34" charset="0"/>
                <a:cs typeface="Myanmar Text" panose="020B0502040204020203" pitchFamily="34" charset="0"/>
              </a:rPr>
              <a:t>far</a:t>
            </a:r>
            <a:r>
              <a:rPr lang="de-DE" dirty="0">
                <a:latin typeface="Myanmar Text" panose="020B0502040204020203" pitchFamily="34" charset="0"/>
                <a:cs typeface="Myanmar Text" panose="020B0502040204020203" pitchFamily="34" charset="0"/>
              </a:rPr>
              <a:t>? </a:t>
            </a:r>
          </a:p>
          <a:p>
            <a:r>
              <a:rPr lang="de-DE" sz="1000" dirty="0">
                <a:latin typeface="Myanmar Text" panose="020B0502040204020203" pitchFamily="34" charset="0"/>
                <a:cs typeface="Myanmar Text" panose="020B0502040204020203" pitchFamily="34" charset="0"/>
              </a:rPr>
              <a:t>  </a:t>
            </a:r>
            <a:br>
              <a:rPr lang="de-DE" dirty="0">
                <a:latin typeface="Myanmar Text" panose="020B0502040204020203" pitchFamily="34" charset="0"/>
                <a:cs typeface="Myanmar Text" panose="020B0502040204020203" pitchFamily="34" charset="0"/>
              </a:rPr>
            </a:br>
            <a:r>
              <a:rPr lang="de-DE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1.  </a:t>
            </a:r>
            <a:r>
              <a:rPr lang="de-DE" sz="1600" dirty="0" err="1">
                <a:latin typeface="Myanmar Text" panose="020B0502040204020203" pitchFamily="34" charset="0"/>
                <a:cs typeface="Myanmar Text" panose="020B0502040204020203" pitchFamily="34" charset="0"/>
              </a:rPr>
              <a:t>Photography</a:t>
            </a:r>
            <a:r>
              <a:rPr lang="de-DE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 and Storytelling </a:t>
            </a:r>
          </a:p>
          <a:p>
            <a:r>
              <a:rPr lang="de-DE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     Challenge</a:t>
            </a:r>
            <a:br>
              <a:rPr lang="de-DE" sz="1600" dirty="0">
                <a:latin typeface="Myanmar Text" panose="020B0502040204020203" pitchFamily="34" charset="0"/>
                <a:cs typeface="Myanmar Text" panose="020B0502040204020203" pitchFamily="34" charset="0"/>
              </a:rPr>
            </a:br>
            <a:r>
              <a:rPr lang="de-DE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2.  </a:t>
            </a:r>
            <a:r>
              <a:rPr lang="de-DE" sz="1600" dirty="0" err="1">
                <a:latin typeface="Myanmar Text" panose="020B0502040204020203" pitchFamily="34" charset="0"/>
                <a:cs typeface="Myanmar Text" panose="020B0502040204020203" pitchFamily="34" charset="0"/>
              </a:rPr>
              <a:t>Introduction</a:t>
            </a:r>
            <a:r>
              <a:rPr lang="de-DE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lang="de-DE" sz="1600" dirty="0" err="1">
                <a:latin typeface="Myanmar Text" panose="020B0502040204020203" pitchFamily="34" charset="0"/>
                <a:cs typeface="Myanmar Text" panose="020B0502040204020203" pitchFamily="34" charset="0"/>
              </a:rPr>
              <a:t>to</a:t>
            </a:r>
            <a:r>
              <a:rPr lang="de-DE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 eTwinning </a:t>
            </a:r>
            <a:br>
              <a:rPr lang="de-DE" sz="1600" dirty="0">
                <a:latin typeface="Myanmar Text" panose="020B0502040204020203" pitchFamily="34" charset="0"/>
                <a:cs typeface="Myanmar Text" panose="020B0502040204020203" pitchFamily="34" charset="0"/>
              </a:rPr>
            </a:br>
            <a:r>
              <a:rPr lang="de-DE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     in </a:t>
            </a:r>
            <a:r>
              <a:rPr lang="de-DE" sz="1600" dirty="0" err="1">
                <a:latin typeface="Myanmar Text" panose="020B0502040204020203" pitchFamily="34" charset="0"/>
                <a:cs typeface="Myanmar Text" panose="020B0502040204020203" pitchFamily="34" charset="0"/>
              </a:rPr>
              <a:t>general</a:t>
            </a:r>
            <a:r>
              <a:rPr lang="de-DE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 and </a:t>
            </a:r>
            <a:r>
              <a:rPr lang="de-DE" sz="1600" dirty="0" err="1">
                <a:latin typeface="Myanmar Text" panose="020B0502040204020203" pitchFamily="34" charset="0"/>
                <a:cs typeface="Myanmar Text" panose="020B0502040204020203" pitchFamily="34" charset="0"/>
              </a:rPr>
              <a:t>our</a:t>
            </a:r>
            <a:r>
              <a:rPr lang="de-DE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r>
              <a:rPr lang="de-DE" sz="1600" dirty="0" err="1">
                <a:latin typeface="Myanmar Text" panose="020B0502040204020203" pitchFamily="34" charset="0"/>
                <a:cs typeface="Myanmar Text" panose="020B0502040204020203" pitchFamily="34" charset="0"/>
              </a:rPr>
              <a:t>Twinspace</a:t>
            </a:r>
            <a:r>
              <a:rPr lang="de-DE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br>
              <a:rPr lang="de-DE" sz="1600" dirty="0">
                <a:latin typeface="Myanmar Text" panose="020B0502040204020203" pitchFamily="34" charset="0"/>
                <a:cs typeface="Myanmar Text" panose="020B0502040204020203" pitchFamily="34" charset="0"/>
              </a:rPr>
            </a:br>
            <a:r>
              <a:rPr lang="de-DE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3.  Culture and Arts Quiz</a:t>
            </a:r>
            <a:br>
              <a:rPr lang="de-DE" sz="1600" dirty="0">
                <a:latin typeface="Myanmar Text" panose="020B0502040204020203" pitchFamily="34" charset="0"/>
                <a:cs typeface="Myanmar Text" panose="020B0502040204020203" pitchFamily="34" charset="0"/>
              </a:rPr>
            </a:br>
            <a:r>
              <a:rPr lang="de-DE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4.  First Module on </a:t>
            </a:r>
            <a:r>
              <a:rPr lang="de-DE" sz="1600" dirty="0" err="1">
                <a:latin typeface="Myanmar Text" panose="020B0502040204020203" pitchFamily="34" charset="0"/>
                <a:cs typeface="Myanmar Text" panose="020B0502040204020203" pitchFamily="34" charset="0"/>
              </a:rPr>
              <a:t>Mathematics</a:t>
            </a:r>
            <a:r>
              <a:rPr lang="de-DE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 </a:t>
            </a:r>
            <a:br>
              <a:rPr lang="de-DE" sz="1600" dirty="0">
                <a:latin typeface="Myanmar Text" panose="020B0502040204020203" pitchFamily="34" charset="0"/>
                <a:cs typeface="Myanmar Text" panose="020B0502040204020203" pitchFamily="34" charset="0"/>
              </a:rPr>
            </a:br>
            <a:r>
              <a:rPr lang="de-DE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    and Art (in </a:t>
            </a:r>
            <a:r>
              <a:rPr lang="de-DE" sz="1600" dirty="0" err="1">
                <a:latin typeface="Myanmar Text" panose="020B0502040204020203" pitchFamily="34" charset="0"/>
                <a:cs typeface="Myanmar Text" panose="020B0502040204020203" pitchFamily="34" charset="0"/>
              </a:rPr>
              <a:t>progress</a:t>
            </a:r>
            <a:r>
              <a:rPr lang="de-DE" sz="1600" dirty="0">
                <a:latin typeface="Myanmar Text" panose="020B0502040204020203" pitchFamily="34" charset="0"/>
                <a:cs typeface="Myanmar Text" panose="020B0502040204020203" pitchFamily="34" charset="0"/>
              </a:rPr>
              <a:t>)</a:t>
            </a:r>
            <a:br>
              <a:rPr lang="de-DE" sz="1600" dirty="0">
                <a:latin typeface="Myanmar Text" panose="020B0502040204020203" pitchFamily="34" charset="0"/>
                <a:cs typeface="Myanmar Text" panose="020B0502040204020203" pitchFamily="34" charset="0"/>
              </a:rPr>
            </a:br>
            <a:br>
              <a:rPr lang="de-DE" dirty="0">
                <a:latin typeface="Myanmar Text" panose="020B0502040204020203" pitchFamily="34" charset="0"/>
                <a:cs typeface="Myanmar Text" panose="020B0502040204020203" pitchFamily="34" charset="0"/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5640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8280B95B-C544-479D-8F0A-98E25621AB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567" y="2813233"/>
            <a:ext cx="6026433" cy="404476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E6EEC0C-E4EB-4A96-A304-03DF6BCFE794}"/>
              </a:ext>
            </a:extLst>
          </p:cNvPr>
          <p:cNvSpPr txBox="1"/>
          <p:nvPr/>
        </p:nvSpPr>
        <p:spPr>
          <a:xfrm>
            <a:off x="0" y="775099"/>
            <a:ext cx="9306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/>
              <a:t>Exploring</a:t>
            </a:r>
            <a:r>
              <a:rPr lang="de-DE" sz="2000" dirty="0"/>
              <a:t> different </a:t>
            </a:r>
            <a:r>
              <a:rPr lang="de-DE" sz="2000" dirty="0" err="1"/>
              <a:t>dimensions</a:t>
            </a:r>
            <a:r>
              <a:rPr lang="de-DE" sz="2000" dirty="0"/>
              <a:t>: </a:t>
            </a:r>
            <a:r>
              <a:rPr lang="de-DE" sz="2000" dirty="0" err="1"/>
              <a:t>How</a:t>
            </a:r>
            <a:r>
              <a:rPr lang="de-DE" sz="2000" dirty="0"/>
              <a:t> </a:t>
            </a:r>
            <a:r>
              <a:rPr lang="de-DE" sz="2000" dirty="0" err="1"/>
              <a:t>can</a:t>
            </a:r>
            <a:r>
              <a:rPr lang="de-DE" sz="2000" dirty="0"/>
              <a:t> </a:t>
            </a:r>
            <a:r>
              <a:rPr lang="de-DE" sz="2000" dirty="0" err="1"/>
              <a:t>we</a:t>
            </a:r>
            <a:r>
              <a:rPr lang="de-DE" sz="2000" dirty="0"/>
              <a:t> find 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average</a:t>
            </a:r>
            <a:r>
              <a:rPr lang="de-DE" sz="2000" dirty="0"/>
              <a:t> </a:t>
            </a:r>
            <a:r>
              <a:rPr lang="de-DE" sz="2000" dirty="0" err="1"/>
              <a:t>body</a:t>
            </a:r>
            <a:r>
              <a:rPr lang="de-DE" sz="2000" dirty="0"/>
              <a:t> </a:t>
            </a:r>
            <a:r>
              <a:rPr lang="de-DE" sz="2000" dirty="0" err="1"/>
              <a:t>size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whole</a:t>
            </a:r>
            <a:r>
              <a:rPr lang="de-DE" sz="2000" dirty="0"/>
              <a:t>        </a:t>
            </a:r>
            <a:r>
              <a:rPr lang="de-DE" sz="2000" dirty="0" err="1"/>
              <a:t>group</a:t>
            </a:r>
            <a:r>
              <a:rPr lang="de-DE" sz="2000" dirty="0"/>
              <a:t> ?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00C58B9-2CC4-49CE-B860-E4C3639C3480}"/>
              </a:ext>
            </a:extLst>
          </p:cNvPr>
          <p:cNvSpPr txBox="1"/>
          <p:nvPr/>
        </p:nvSpPr>
        <p:spPr>
          <a:xfrm>
            <a:off x="-25079" y="1414715"/>
            <a:ext cx="3934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Collecting</a:t>
            </a:r>
            <a:r>
              <a:rPr lang="de-DE" dirty="0"/>
              <a:t> </a:t>
            </a:r>
            <a:r>
              <a:rPr lang="de-DE" dirty="0" err="1"/>
              <a:t>ideas</a:t>
            </a:r>
            <a:r>
              <a:rPr lang="de-DE" dirty="0"/>
              <a:t> and </a:t>
            </a:r>
            <a:r>
              <a:rPr lang="de-DE" dirty="0" err="1"/>
              <a:t>proving</a:t>
            </a:r>
            <a:r>
              <a:rPr lang="de-DE" dirty="0"/>
              <a:t> </a:t>
            </a:r>
            <a:r>
              <a:rPr lang="de-DE" dirty="0" err="1"/>
              <a:t>them</a:t>
            </a:r>
            <a:r>
              <a:rPr lang="de-DE" dirty="0"/>
              <a:t> </a:t>
            </a:r>
            <a:endParaRPr lang="en-GB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8EB7C81-F625-420D-9352-F2A205B61D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108" y="1177447"/>
            <a:ext cx="3934892" cy="250425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3082BF8-73D7-4FF1-A32B-4BF24AE81B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8126"/>
            <a:ext cx="3290607" cy="480171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09CF0C5-E425-4951-83B5-965CECC847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607" y="1177447"/>
            <a:ext cx="1918501" cy="2504253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E8AC8765-BB86-4E85-80AA-73FB72A6B7E2}"/>
              </a:ext>
            </a:extLst>
          </p:cNvPr>
          <p:cNvSpPr txBox="1"/>
          <p:nvPr/>
        </p:nvSpPr>
        <p:spPr>
          <a:xfrm>
            <a:off x="-20433" y="1691795"/>
            <a:ext cx="2757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Idea</a:t>
            </a:r>
            <a:r>
              <a:rPr lang="de-DE" dirty="0"/>
              <a:t> 1: </a:t>
            </a:r>
            <a:r>
              <a:rPr lang="de-DE" dirty="0" err="1"/>
              <a:t>Getting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line</a:t>
            </a:r>
            <a:r>
              <a:rPr lang="de-DE" dirty="0"/>
              <a:t> </a:t>
            </a:r>
            <a:r>
              <a:rPr lang="de-DE" dirty="0" err="1"/>
              <a:t>according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body</a:t>
            </a:r>
            <a:r>
              <a:rPr lang="de-DE" dirty="0"/>
              <a:t> </a:t>
            </a:r>
            <a:r>
              <a:rPr lang="de-DE" dirty="0" err="1"/>
              <a:t>sizes</a:t>
            </a:r>
            <a:endParaRPr lang="en-GB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0FE81EC-0178-412E-BC70-9AE00B289BE6}"/>
              </a:ext>
            </a:extLst>
          </p:cNvPr>
          <p:cNvSpPr txBox="1"/>
          <p:nvPr/>
        </p:nvSpPr>
        <p:spPr>
          <a:xfrm>
            <a:off x="3260996" y="3868202"/>
            <a:ext cx="2784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Elli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average</a:t>
            </a:r>
            <a:r>
              <a:rPr lang="de-DE" dirty="0"/>
              <a:t> </a:t>
            </a:r>
            <a:r>
              <a:rPr lang="de-DE" dirty="0" err="1"/>
              <a:t>girl</a:t>
            </a:r>
            <a:r>
              <a:rPr lang="de-DE" dirty="0"/>
              <a:t>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3470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>
            <a:extLst>
              <a:ext uri="{FF2B5EF4-FFF2-40B4-BE49-F238E27FC236}">
                <a16:creationId xmlns:a16="http://schemas.microsoft.com/office/drawing/2014/main" id="{6096519F-C526-4749-B1BB-03489EB9F5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3" y="3770588"/>
            <a:ext cx="2316138" cy="3087412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14FDAE92-4B63-4837-9562-55B6B56F34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2252" y="1322737"/>
            <a:ext cx="2909670" cy="553526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E4217DB-5471-477E-A6DC-CEED8CA6AF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711" y="1322737"/>
            <a:ext cx="4735574" cy="266956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7FADF69-CD6E-473C-AE08-3EBBADBBA0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636" y="3992300"/>
            <a:ext cx="1915616" cy="286570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51B40715-C36D-4D87-A5C6-806B94C81001}"/>
              </a:ext>
            </a:extLst>
          </p:cNvPr>
          <p:cNvSpPr txBox="1"/>
          <p:nvPr/>
        </p:nvSpPr>
        <p:spPr>
          <a:xfrm>
            <a:off x="0" y="814193"/>
            <a:ext cx="773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Idea</a:t>
            </a:r>
            <a:r>
              <a:rPr lang="de-DE" dirty="0"/>
              <a:t> 2: </a:t>
            </a:r>
            <a:r>
              <a:rPr lang="de-DE" dirty="0" err="1"/>
              <a:t>Visualizing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body</a:t>
            </a:r>
            <a:r>
              <a:rPr lang="de-DE" dirty="0"/>
              <a:t> </a:t>
            </a:r>
            <a:r>
              <a:rPr lang="de-DE" dirty="0" err="1"/>
              <a:t>size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drawing</a:t>
            </a:r>
            <a:r>
              <a:rPr lang="de-DE" dirty="0"/>
              <a:t> </a:t>
            </a:r>
            <a:r>
              <a:rPr lang="de-DE" dirty="0" err="1"/>
              <a:t>body</a:t>
            </a:r>
            <a:r>
              <a:rPr lang="de-DE" dirty="0"/>
              <a:t> </a:t>
            </a:r>
            <a:r>
              <a:rPr lang="de-DE" dirty="0" err="1"/>
              <a:t>silhouettes</a:t>
            </a:r>
            <a:r>
              <a:rPr lang="de-DE" dirty="0"/>
              <a:t> </a:t>
            </a:r>
            <a:endParaRPr lang="en-GB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03E8F4ED-91C8-4D4B-B835-D3507D3048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0588"/>
            <a:ext cx="2368554" cy="3087412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EA210DD8-01F3-4EBE-901B-571E8AA7EC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2737"/>
            <a:ext cx="2367520" cy="308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63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9C68B1A2-59E7-49FF-8F3D-4FFABD1435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1" y="3372288"/>
            <a:ext cx="2687716" cy="348571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9DC32ED-E701-4BA8-A2D2-274FDC36FD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413" y="646864"/>
            <a:ext cx="2548734" cy="162828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E8B20ED-847D-4192-9F6D-6301301A7F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837" y="646864"/>
            <a:ext cx="1427317" cy="272542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6DBBFBB-137F-43EF-827F-C61AD8E2ED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085" y="3372289"/>
            <a:ext cx="2880925" cy="384027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47F0015E-455A-465E-8801-0196F7ADCD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3" y="646865"/>
            <a:ext cx="2286000" cy="3047238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0F36D1D9-11E4-477A-ACF6-0D6441BF3A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148" y="646864"/>
            <a:ext cx="2851690" cy="1628289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7E49049E-873A-4125-ACEE-AF0089CB2A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285" y="3372289"/>
            <a:ext cx="2410799" cy="3765382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24876A7E-0138-4691-928D-E8BBE08B7F50}"/>
              </a:ext>
            </a:extLst>
          </p:cNvPr>
          <p:cNvSpPr txBox="1"/>
          <p:nvPr/>
        </p:nvSpPr>
        <p:spPr>
          <a:xfrm>
            <a:off x="2300413" y="2327802"/>
            <a:ext cx="56387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Idea</a:t>
            </a:r>
            <a:r>
              <a:rPr lang="de-DE" dirty="0"/>
              <a:t> 3: </a:t>
            </a:r>
            <a:r>
              <a:rPr lang="de-DE" dirty="0" err="1"/>
              <a:t>Establishing</a:t>
            </a:r>
            <a:r>
              <a:rPr lang="de-DE" dirty="0"/>
              <a:t> a </a:t>
            </a:r>
            <a:r>
              <a:rPr lang="de-DE" dirty="0" err="1"/>
              <a:t>relation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body</a:t>
            </a:r>
            <a:r>
              <a:rPr lang="de-DE" dirty="0"/>
              <a:t> </a:t>
            </a:r>
            <a:r>
              <a:rPr lang="de-DE" dirty="0" err="1"/>
              <a:t>parts</a:t>
            </a:r>
            <a:r>
              <a:rPr lang="de-DE" dirty="0"/>
              <a:t> and </a:t>
            </a:r>
            <a:r>
              <a:rPr lang="de-DE" dirty="0" err="1"/>
              <a:t>elements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metric</a:t>
            </a:r>
            <a:r>
              <a:rPr lang="de-DE" dirty="0"/>
              <a:t> </a:t>
            </a:r>
            <a:r>
              <a:rPr lang="de-DE" dirty="0" err="1"/>
              <a:t>system</a:t>
            </a:r>
            <a:r>
              <a:rPr lang="de-DE" dirty="0"/>
              <a:t> (</a:t>
            </a:r>
            <a:r>
              <a:rPr lang="de-DE" dirty="0" err="1"/>
              <a:t>cm,m,mm</a:t>
            </a:r>
            <a:r>
              <a:rPr lang="de-DE" dirty="0"/>
              <a:t>): </a:t>
            </a:r>
            <a:r>
              <a:rPr lang="de-DE" dirty="0" err="1"/>
              <a:t>measuring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body</a:t>
            </a:r>
            <a:r>
              <a:rPr lang="de-DE" dirty="0"/>
              <a:t> </a:t>
            </a:r>
            <a:r>
              <a:rPr lang="de-DE" dirty="0" err="1"/>
              <a:t>parts</a:t>
            </a:r>
            <a:r>
              <a:rPr lang="de-DE" dirty="0"/>
              <a:t> and </a:t>
            </a:r>
            <a:r>
              <a:rPr lang="de-DE" dirty="0" err="1"/>
              <a:t>calculating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average</a:t>
            </a:r>
            <a:r>
              <a:rPr lang="de-DE" dirty="0"/>
              <a:t> </a:t>
            </a:r>
            <a:r>
              <a:rPr lang="de-DE" dirty="0" err="1"/>
              <a:t>size</a:t>
            </a:r>
            <a:r>
              <a:rPr lang="de-DE" dirty="0"/>
              <a:t>: 1,54 cm</a:t>
            </a:r>
            <a:endParaRPr lang="en-GB" dirty="0"/>
          </a:p>
          <a:p>
            <a:endParaRPr lang="en-GB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3B88191-E6DF-4D4E-9A1C-D1BE7FA4AF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47413" y="3372288"/>
            <a:ext cx="1785872" cy="348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12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>
            <a:extLst>
              <a:ext uri="{FF2B5EF4-FFF2-40B4-BE49-F238E27FC236}">
                <a16:creationId xmlns:a16="http://schemas.microsoft.com/office/drawing/2014/main" id="{A98DB550-6053-4EF8-8859-057DCA3373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733" y="4473580"/>
            <a:ext cx="1579267" cy="238761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EDD0611-55F3-475C-850C-6A3341F33C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6" y="1865137"/>
            <a:ext cx="3297375" cy="219825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2DE605FB-F893-49C2-BB7A-B36C0E08ECD2}"/>
              </a:ext>
            </a:extLst>
          </p:cNvPr>
          <p:cNvSpPr txBox="1"/>
          <p:nvPr/>
        </p:nvSpPr>
        <p:spPr>
          <a:xfrm>
            <a:off x="23966" y="747058"/>
            <a:ext cx="9120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/>
              <a:t>Exploring</a:t>
            </a:r>
            <a:r>
              <a:rPr lang="de-DE" sz="2000" dirty="0"/>
              <a:t> </a:t>
            </a:r>
            <a:r>
              <a:rPr lang="de-DE" sz="2000" dirty="0" err="1"/>
              <a:t>proportions</a:t>
            </a:r>
            <a:r>
              <a:rPr lang="de-DE" sz="2000" dirty="0"/>
              <a:t>: </a:t>
            </a:r>
            <a:r>
              <a:rPr lang="de-DE" sz="2000" dirty="0" err="1"/>
              <a:t>What</a:t>
            </a:r>
            <a:r>
              <a:rPr lang="de-DE" sz="2000" dirty="0"/>
              <a:t> </a:t>
            </a:r>
            <a:r>
              <a:rPr lang="de-DE" sz="2000" dirty="0" err="1"/>
              <a:t>happens</a:t>
            </a:r>
            <a:r>
              <a:rPr lang="de-DE" sz="2000" dirty="0"/>
              <a:t> </a:t>
            </a:r>
            <a:r>
              <a:rPr lang="de-DE" sz="2000" dirty="0" err="1"/>
              <a:t>if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human </a:t>
            </a:r>
            <a:r>
              <a:rPr lang="de-DE" sz="2000" dirty="0" err="1"/>
              <a:t>being</a:t>
            </a:r>
            <a:r>
              <a:rPr lang="de-DE" sz="2000" dirty="0"/>
              <a:t> </a:t>
            </a:r>
            <a:r>
              <a:rPr lang="de-DE" sz="2000" dirty="0" err="1"/>
              <a:t>is</a:t>
            </a:r>
            <a:r>
              <a:rPr lang="de-DE" sz="2000" dirty="0"/>
              <a:t> NOT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measure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all </a:t>
            </a:r>
            <a:r>
              <a:rPr lang="de-DE" sz="2000" dirty="0" err="1"/>
              <a:t>things</a:t>
            </a:r>
            <a:r>
              <a:rPr lang="de-DE" sz="2000" dirty="0"/>
              <a:t>?</a:t>
            </a:r>
            <a:endParaRPr lang="en-GB" sz="20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70A3838-E0D5-434E-B35E-1041FCA92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5640" y="1185728"/>
            <a:ext cx="922721" cy="133506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56F0977-00FC-4CB8-BD82-4474341754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613" y="1157252"/>
            <a:ext cx="2809346" cy="425258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24E0F78-CC61-4D4A-A232-0098191D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959" y="3971071"/>
            <a:ext cx="1954041" cy="293106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F09C90A-A7CE-4054-B0B7-FB73B7588B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18" y="1157251"/>
            <a:ext cx="1909216" cy="2863825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7C42BFFC-BBEE-4BAB-94FE-35ABF6F183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6" y="4049687"/>
            <a:ext cx="1870077" cy="2805116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C097D1F0-8B97-41FC-BBFB-E53DB3EB414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849" y="4053423"/>
            <a:ext cx="1831441" cy="2807772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99A84F19-613B-4611-AF26-271CD1958B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486" y="4990121"/>
            <a:ext cx="1383249" cy="1851924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7F14CE10-6C63-4DFE-97E0-6039DA1D3D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68103" y="2592888"/>
            <a:ext cx="1212510" cy="2050906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3D475BD4-F09A-4A18-9E64-042C590D67F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735" y="4990121"/>
            <a:ext cx="1266224" cy="185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8700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8FCCA69D-9620-4EA2-83FC-8F0EF91CE9BC}"/>
              </a:ext>
            </a:extLst>
          </p:cNvPr>
          <p:cNvSpPr txBox="1"/>
          <p:nvPr/>
        </p:nvSpPr>
        <p:spPr>
          <a:xfrm>
            <a:off x="94529" y="759001"/>
            <a:ext cx="9046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Outlook</a:t>
            </a:r>
            <a:r>
              <a:rPr lang="de-DE" dirty="0"/>
              <a:t>:  </a:t>
            </a:r>
          </a:p>
          <a:p>
            <a:pPr marL="285750" indent="-285750">
              <a:buFontTx/>
              <a:buChar char="-"/>
            </a:pPr>
            <a:r>
              <a:rPr lang="de-DE" dirty="0"/>
              <a:t>Working </a:t>
            </a:r>
            <a:r>
              <a:rPr lang="de-DE" dirty="0" err="1"/>
              <a:t>with</a:t>
            </a:r>
            <a:r>
              <a:rPr lang="de-DE" dirty="0"/>
              <a:t> different </a:t>
            </a:r>
            <a:r>
              <a:rPr lang="de-DE" dirty="0" err="1"/>
              <a:t>scales</a:t>
            </a:r>
            <a:r>
              <a:rPr lang="de-DE" dirty="0"/>
              <a:t>.</a:t>
            </a:r>
          </a:p>
          <a:p>
            <a:pPr marL="285750" indent="-285750">
              <a:buFontTx/>
              <a:buChar char="-"/>
            </a:pPr>
            <a:r>
              <a:rPr lang="de-DE" dirty="0" err="1"/>
              <a:t>Estimating</a:t>
            </a:r>
            <a:r>
              <a:rPr lang="de-DE" dirty="0"/>
              <a:t>, Fermat: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students</a:t>
            </a:r>
            <a:r>
              <a:rPr lang="de-DE" dirty="0"/>
              <a:t> fit </a:t>
            </a:r>
            <a:r>
              <a:rPr lang="de-DE" dirty="0" err="1"/>
              <a:t>into</a:t>
            </a:r>
            <a:r>
              <a:rPr lang="de-DE" dirty="0"/>
              <a:t> a </a:t>
            </a:r>
            <a:r>
              <a:rPr lang="de-DE" dirty="0" err="1"/>
              <a:t>soccer</a:t>
            </a:r>
            <a:r>
              <a:rPr lang="de-DE" dirty="0"/>
              <a:t> pitch, </a:t>
            </a:r>
            <a:r>
              <a:rPr lang="de-DE" dirty="0" err="1"/>
              <a:t>how</a:t>
            </a:r>
            <a:r>
              <a:rPr lang="de-DE" dirty="0"/>
              <a:t> high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canteen</a:t>
            </a:r>
            <a:r>
              <a:rPr lang="de-DE" dirty="0"/>
              <a:t>?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people</a:t>
            </a:r>
            <a:r>
              <a:rPr lang="de-DE" dirty="0"/>
              <a:t> do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surround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school</a:t>
            </a:r>
            <a:r>
              <a:rPr lang="de-DE" dirty="0"/>
              <a:t> </a:t>
            </a:r>
            <a:r>
              <a:rPr lang="de-DE" dirty="0" err="1"/>
              <a:t>building</a:t>
            </a:r>
            <a:r>
              <a:rPr lang="de-DE" dirty="0"/>
              <a:t>?</a:t>
            </a:r>
          </a:p>
          <a:p>
            <a:pPr marL="285750" indent="-285750">
              <a:buFontTx/>
              <a:buChar char="-"/>
            </a:pPr>
            <a:r>
              <a:rPr lang="de-DE" dirty="0" err="1"/>
              <a:t>Playing</a:t>
            </a:r>
            <a:r>
              <a:rPr lang="de-DE" dirty="0"/>
              <a:t> a </a:t>
            </a:r>
            <a:r>
              <a:rPr lang="de-DE" dirty="0" err="1"/>
              <a:t>memory</a:t>
            </a:r>
            <a:r>
              <a:rPr lang="de-DE" dirty="0"/>
              <a:t> game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measurements</a:t>
            </a:r>
            <a:r>
              <a:rPr lang="de-DE" dirty="0"/>
              <a:t>.</a:t>
            </a:r>
          </a:p>
          <a:p>
            <a:pPr marL="285750" indent="-285750">
              <a:buFontTx/>
              <a:buChar char="-"/>
            </a:pPr>
            <a:r>
              <a:rPr lang="de-DE" dirty="0" err="1"/>
              <a:t>Visualizing</a:t>
            </a:r>
            <a:r>
              <a:rPr lang="de-DE" dirty="0"/>
              <a:t> different </a:t>
            </a:r>
            <a:r>
              <a:rPr lang="de-DE" dirty="0" err="1"/>
              <a:t>diagrams</a:t>
            </a:r>
            <a:r>
              <a:rPr lang="de-DE" dirty="0"/>
              <a:t>.</a:t>
            </a:r>
          </a:p>
          <a:p>
            <a:r>
              <a:rPr lang="de-DE" dirty="0"/>
              <a:t>     (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support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/>
              <a:t>a </a:t>
            </a:r>
            <a:r>
              <a:rPr lang="de-DE" dirty="0"/>
              <a:t>M</a:t>
            </a:r>
            <a:r>
              <a:rPr lang="de-DE"/>
              <a:t>aths </a:t>
            </a:r>
            <a:r>
              <a:rPr lang="de-DE" dirty="0" err="1"/>
              <a:t>teacher</a:t>
            </a:r>
            <a:r>
              <a:rPr lang="de-DE" dirty="0"/>
              <a:t>)</a:t>
            </a:r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endParaRPr lang="de-DE" dirty="0"/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14EB52C-1C57-414D-989C-D3370C1ACBE0}"/>
              </a:ext>
            </a:extLst>
          </p:cNvPr>
          <p:cNvSpPr txBox="1"/>
          <p:nvPr/>
        </p:nvSpPr>
        <p:spPr>
          <a:xfrm>
            <a:off x="149994" y="3239772"/>
            <a:ext cx="64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Learning </a:t>
            </a:r>
            <a:r>
              <a:rPr lang="de-DE" sz="2000" dirty="0" err="1"/>
              <a:t>opportunities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this</a:t>
            </a:r>
            <a:r>
              <a:rPr lang="de-DE" sz="2000" dirty="0"/>
              <a:t> </a:t>
            </a:r>
            <a:r>
              <a:rPr lang="de-DE" sz="2000" dirty="0" err="1"/>
              <a:t>module</a:t>
            </a:r>
            <a:r>
              <a:rPr lang="de-DE" dirty="0"/>
              <a:t>:</a:t>
            </a:r>
            <a:endParaRPr lang="en-GB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FF232E8-1294-4AE7-B706-C8857022A95F}"/>
              </a:ext>
            </a:extLst>
          </p:cNvPr>
          <p:cNvSpPr txBox="1"/>
          <p:nvPr/>
        </p:nvSpPr>
        <p:spPr>
          <a:xfrm rot="21311656">
            <a:off x="70676" y="4018741"/>
            <a:ext cx="5320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FF0000"/>
                </a:solidFill>
              </a:rPr>
              <a:t>getting</a:t>
            </a:r>
            <a:r>
              <a:rPr lang="de-DE" dirty="0">
                <a:solidFill>
                  <a:srgbClr val="FF0000"/>
                </a:solidFill>
              </a:rPr>
              <a:t> a </a:t>
            </a:r>
            <a:r>
              <a:rPr lang="de-DE" dirty="0" err="1">
                <a:solidFill>
                  <a:srgbClr val="FF0000"/>
                </a:solidFill>
              </a:rPr>
              <a:t>better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understanding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of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your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body</a:t>
            </a:r>
            <a:r>
              <a:rPr lang="de-DE" dirty="0">
                <a:solidFill>
                  <a:srgbClr val="FF0000"/>
                </a:solidFill>
              </a:rPr>
              <a:t> – </a:t>
            </a:r>
            <a:r>
              <a:rPr lang="de-DE" dirty="0" err="1">
                <a:solidFill>
                  <a:srgbClr val="FF0000"/>
                </a:solidFill>
              </a:rPr>
              <a:t>being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conscious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of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it</a:t>
            </a:r>
            <a:r>
              <a:rPr lang="de-DE" dirty="0">
                <a:solidFill>
                  <a:srgbClr val="FF0000"/>
                </a:solidFill>
              </a:rPr>
              <a:t> in </a:t>
            </a:r>
            <a:r>
              <a:rPr lang="de-DE" dirty="0" err="1">
                <a:solidFill>
                  <a:srgbClr val="FF0000"/>
                </a:solidFill>
              </a:rPr>
              <a:t>three</a:t>
            </a:r>
            <a:r>
              <a:rPr lang="de-DE" dirty="0">
                <a:solidFill>
                  <a:srgbClr val="FF0000"/>
                </a:solidFill>
              </a:rPr>
              <a:t>-dimensional </a:t>
            </a:r>
            <a:r>
              <a:rPr lang="de-DE" dirty="0" err="1">
                <a:solidFill>
                  <a:srgbClr val="FF0000"/>
                </a:solidFill>
              </a:rPr>
              <a:t>space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D8B07B7-6791-4932-BD84-12FF3C5E1769}"/>
              </a:ext>
            </a:extLst>
          </p:cNvPr>
          <p:cNvSpPr txBox="1"/>
          <p:nvPr/>
        </p:nvSpPr>
        <p:spPr>
          <a:xfrm rot="942594">
            <a:off x="158496" y="5557238"/>
            <a:ext cx="2889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accent6">
                    <a:lumMod val="50000"/>
                  </a:schemeClr>
                </a:solidFill>
              </a:rPr>
              <a:t>discovering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</a:rPr>
              <a:t>your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</a:rPr>
              <a:t> own 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</a:rPr>
              <a:t>body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</a:rPr>
              <a:t>as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</a:rPr>
              <a:t> a 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</a:rPr>
              <a:t>tool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</a:rPr>
              <a:t>for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</a:rPr>
              <a:t> different </a:t>
            </a:r>
            <a:r>
              <a:rPr lang="de-DE" dirty="0" err="1">
                <a:solidFill>
                  <a:schemeClr val="accent6">
                    <a:lumMod val="50000"/>
                  </a:schemeClr>
                </a:solidFill>
              </a:rPr>
              <a:t>measurements</a:t>
            </a:r>
            <a:r>
              <a:rPr lang="de-DE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F202F2F-50F2-46A5-A2BB-6C509A7D796C}"/>
              </a:ext>
            </a:extLst>
          </p:cNvPr>
          <p:cNvSpPr txBox="1"/>
          <p:nvPr/>
        </p:nvSpPr>
        <p:spPr>
          <a:xfrm rot="542576">
            <a:off x="5814405" y="6260461"/>
            <a:ext cx="3413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accent4"/>
                </a:solidFill>
              </a:rPr>
              <a:t>from</a:t>
            </a:r>
            <a:r>
              <a:rPr lang="de-DE" dirty="0">
                <a:solidFill>
                  <a:schemeClr val="accent4"/>
                </a:solidFill>
              </a:rPr>
              <a:t> </a:t>
            </a:r>
            <a:r>
              <a:rPr lang="de-DE" dirty="0" err="1">
                <a:solidFill>
                  <a:schemeClr val="accent4"/>
                </a:solidFill>
              </a:rPr>
              <a:t>estimation</a:t>
            </a:r>
            <a:r>
              <a:rPr lang="de-DE" dirty="0">
                <a:solidFill>
                  <a:schemeClr val="accent4"/>
                </a:solidFill>
              </a:rPr>
              <a:t> </a:t>
            </a:r>
            <a:r>
              <a:rPr lang="de-DE" dirty="0" err="1">
                <a:solidFill>
                  <a:schemeClr val="accent4"/>
                </a:solidFill>
              </a:rPr>
              <a:t>to</a:t>
            </a:r>
            <a:r>
              <a:rPr lang="de-DE" dirty="0">
                <a:solidFill>
                  <a:schemeClr val="accent4"/>
                </a:solidFill>
              </a:rPr>
              <a:t> </a:t>
            </a:r>
            <a:r>
              <a:rPr lang="de-DE" dirty="0" err="1">
                <a:solidFill>
                  <a:schemeClr val="accent4"/>
                </a:solidFill>
              </a:rPr>
              <a:t>measurement</a:t>
            </a:r>
            <a:endParaRPr lang="en-GB" dirty="0">
              <a:solidFill>
                <a:schemeClr val="accent4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092DEA1-8AA3-473F-86E5-DF7AE4818755}"/>
              </a:ext>
            </a:extLst>
          </p:cNvPr>
          <p:cNvSpPr txBox="1"/>
          <p:nvPr/>
        </p:nvSpPr>
        <p:spPr>
          <a:xfrm rot="21145535">
            <a:off x="5911941" y="4948930"/>
            <a:ext cx="3218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accent6">
                    <a:lumMod val="75000"/>
                  </a:schemeClr>
                </a:solidFill>
              </a:rPr>
              <a:t>calculating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6">
                    <a:lumMod val="75000"/>
                  </a:schemeClr>
                </a:solidFill>
              </a:rPr>
              <a:t>averages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D62C37E-8073-46F5-9291-B8288607EB0C}"/>
              </a:ext>
            </a:extLst>
          </p:cNvPr>
          <p:cNvSpPr txBox="1"/>
          <p:nvPr/>
        </p:nvSpPr>
        <p:spPr>
          <a:xfrm rot="20999878">
            <a:off x="3031206" y="5738543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00B0F0"/>
                </a:solidFill>
              </a:rPr>
              <a:t>recognizing</a:t>
            </a:r>
            <a:r>
              <a:rPr lang="de-DE" dirty="0">
                <a:solidFill>
                  <a:srgbClr val="00B0F0"/>
                </a:solidFill>
              </a:rPr>
              <a:t> </a:t>
            </a:r>
            <a:r>
              <a:rPr lang="de-DE" dirty="0" err="1">
                <a:solidFill>
                  <a:srgbClr val="00B0F0"/>
                </a:solidFill>
              </a:rPr>
              <a:t>the</a:t>
            </a:r>
            <a:r>
              <a:rPr lang="de-DE" dirty="0">
                <a:solidFill>
                  <a:srgbClr val="00B0F0"/>
                </a:solidFill>
              </a:rPr>
              <a:t> </a:t>
            </a:r>
            <a:r>
              <a:rPr lang="de-DE" dirty="0" err="1">
                <a:solidFill>
                  <a:srgbClr val="00B0F0"/>
                </a:solidFill>
              </a:rPr>
              <a:t>necessity</a:t>
            </a:r>
            <a:r>
              <a:rPr lang="de-DE" dirty="0">
                <a:solidFill>
                  <a:srgbClr val="00B0F0"/>
                </a:solidFill>
              </a:rPr>
              <a:t> </a:t>
            </a:r>
            <a:r>
              <a:rPr lang="de-DE" dirty="0" err="1">
                <a:solidFill>
                  <a:srgbClr val="00B0F0"/>
                </a:solidFill>
              </a:rPr>
              <a:t>of</a:t>
            </a:r>
            <a:r>
              <a:rPr lang="de-DE" dirty="0">
                <a:solidFill>
                  <a:srgbClr val="00B0F0"/>
                </a:solidFill>
              </a:rPr>
              <a:t> </a:t>
            </a:r>
            <a:r>
              <a:rPr lang="de-DE" dirty="0" err="1">
                <a:solidFill>
                  <a:srgbClr val="00B0F0"/>
                </a:solidFill>
              </a:rPr>
              <a:t>standardized</a:t>
            </a:r>
            <a:r>
              <a:rPr lang="de-DE" dirty="0">
                <a:solidFill>
                  <a:srgbClr val="00B0F0"/>
                </a:solidFill>
              </a:rPr>
              <a:t> </a:t>
            </a:r>
            <a:r>
              <a:rPr lang="de-DE" dirty="0" err="1">
                <a:solidFill>
                  <a:srgbClr val="00B0F0"/>
                </a:solidFill>
              </a:rPr>
              <a:t>measuring</a:t>
            </a:r>
            <a:endParaRPr lang="en-GB" dirty="0">
              <a:solidFill>
                <a:srgbClr val="00B0F0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9805C31-B19D-45EC-ACB2-23FE6392F3CE}"/>
              </a:ext>
            </a:extLst>
          </p:cNvPr>
          <p:cNvSpPr txBox="1"/>
          <p:nvPr/>
        </p:nvSpPr>
        <p:spPr>
          <a:xfrm rot="640802">
            <a:off x="7155180" y="5561042"/>
            <a:ext cx="1638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FF0000"/>
                </a:solidFill>
              </a:rPr>
              <a:t>learning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with</a:t>
            </a:r>
            <a:r>
              <a:rPr lang="de-DE" dirty="0">
                <a:solidFill>
                  <a:srgbClr val="FF0000"/>
                </a:solidFill>
              </a:rPr>
              <a:t> all </a:t>
            </a:r>
            <a:r>
              <a:rPr lang="de-DE" dirty="0" err="1">
                <a:solidFill>
                  <a:srgbClr val="FF0000"/>
                </a:solidFill>
              </a:rPr>
              <a:t>your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senses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1FAAB49-30D6-4915-B6D9-DC6659D9B82A}"/>
              </a:ext>
            </a:extLst>
          </p:cNvPr>
          <p:cNvSpPr txBox="1"/>
          <p:nvPr/>
        </p:nvSpPr>
        <p:spPr>
          <a:xfrm>
            <a:off x="2074765" y="4762024"/>
            <a:ext cx="3535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002060"/>
                </a:solidFill>
              </a:rPr>
              <a:t>appreciating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aesthetic</a:t>
            </a:r>
            <a:r>
              <a:rPr lang="de-DE" dirty="0">
                <a:solidFill>
                  <a:srgbClr val="002060"/>
                </a:solidFill>
              </a:rPr>
              <a:t> and </a:t>
            </a:r>
            <a:r>
              <a:rPr lang="de-DE" dirty="0" err="1">
                <a:solidFill>
                  <a:srgbClr val="002060"/>
                </a:solidFill>
              </a:rPr>
              <a:t>cognitive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results</a:t>
            </a:r>
            <a:r>
              <a:rPr lang="de-DE" dirty="0">
                <a:solidFill>
                  <a:srgbClr val="002060"/>
                </a:solidFill>
              </a:rPr>
              <a:t> 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83E7FF7-3922-44A6-B895-E0C809E88B1C}"/>
              </a:ext>
            </a:extLst>
          </p:cNvPr>
          <p:cNvSpPr txBox="1"/>
          <p:nvPr/>
        </p:nvSpPr>
        <p:spPr>
          <a:xfrm rot="699700">
            <a:off x="5848540" y="4107424"/>
            <a:ext cx="2889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social </a:t>
            </a:r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interaction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working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 in </a:t>
            </a:r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groups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 and </a:t>
            </a:r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with</a:t>
            </a:r>
            <a:r>
              <a:rPr lang="de-DE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2">
                    <a:lumMod val="75000"/>
                  </a:schemeClr>
                </a:solidFill>
              </a:rPr>
              <a:t>partners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0D07A6F3-42F2-4EA7-A631-5D36E00890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207" y="1987324"/>
            <a:ext cx="2960504" cy="1783591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8079043B-0730-4718-849D-4FBC5C078839}"/>
              </a:ext>
            </a:extLst>
          </p:cNvPr>
          <p:cNvSpPr txBox="1"/>
          <p:nvPr/>
        </p:nvSpPr>
        <p:spPr>
          <a:xfrm>
            <a:off x="954271" y="2604166"/>
            <a:ext cx="2960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________________________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3567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668333CA-61D9-4C18-A3DA-A2697D2C4B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630" y="3258942"/>
            <a:ext cx="3698486" cy="2084931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603374" y="2508250"/>
            <a:ext cx="6619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2800" dirty="0"/>
          </a:p>
          <a:p>
            <a:r>
              <a:rPr lang="de-DE" sz="3200" dirty="0"/>
              <a:t>	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13F9CF1-ED6A-4A55-8D94-545A63A12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000" dirty="0"/>
              <a:t>1. </a:t>
            </a:r>
            <a:r>
              <a:rPr lang="de-DE" sz="2000" dirty="0" err="1"/>
              <a:t>Photography</a:t>
            </a:r>
            <a:r>
              <a:rPr lang="de-DE" sz="2000" dirty="0"/>
              <a:t> and Storytelling Challenge</a:t>
            </a:r>
            <a:endParaRPr lang="en-GB" sz="20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9E66309-C04F-489F-A860-58EC07238D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92" y="4018337"/>
            <a:ext cx="1725914" cy="282798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A03B7AC-CF65-4C8B-B4EE-DBDBA9611E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432" y="3246247"/>
            <a:ext cx="1369568" cy="205435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5C64514-228F-462A-9DCD-7EAE393E7C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027" y="1285809"/>
            <a:ext cx="1451397" cy="221186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5DB10F1-FA57-435F-80F7-97E7771CC2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754" y="1285809"/>
            <a:ext cx="1164963" cy="206654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9C18856-6BB8-4921-A60F-AE9BE71449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" y="1302974"/>
            <a:ext cx="1622056" cy="2877386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DAEBAF69-53C7-4F9C-8A4D-99B7AB5C48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97816" y="1287908"/>
            <a:ext cx="1196891" cy="2123181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82792129-8480-4ED2-9796-7FB9A9B127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019" y="5311663"/>
            <a:ext cx="2301981" cy="1534654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EB7D004-031E-4465-9798-B1653662768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877" y="1302974"/>
            <a:ext cx="1256866" cy="2027031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E9FED1CF-3979-4B3C-A76D-A2A90817149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252" y="4987036"/>
            <a:ext cx="1311767" cy="1859281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6C83EFAF-6498-4480-BD35-E07741CADE0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84773" y="3316573"/>
            <a:ext cx="1238295" cy="1857443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67BB363F-7171-4418-9059-DA8CD5C1A7A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674" y="3330005"/>
            <a:ext cx="1220385" cy="1830578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9609D623-2F57-4535-A34D-7DA2343DD9E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260" y="1285809"/>
            <a:ext cx="2860033" cy="1943273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9872FB4A-57BB-462F-BAA9-8F19F879EC5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518" y="3249711"/>
            <a:ext cx="1738103" cy="2607153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67305BBA-3989-49BB-9633-6864276F0DC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872" y="5126958"/>
            <a:ext cx="1328409" cy="1904064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772EC02B-F509-4807-A57A-08FD9E248B5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609" y="5143687"/>
            <a:ext cx="2746602" cy="184839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50A5AA8-1688-457F-80F0-2069414F78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0051" y="784379"/>
            <a:ext cx="8763896" cy="8054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2000" dirty="0"/>
              <a:t>2. </a:t>
            </a:r>
            <a:r>
              <a:rPr lang="de-DE" sz="2000" dirty="0" err="1"/>
              <a:t>Introduction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eTwinning and </a:t>
            </a:r>
            <a:r>
              <a:rPr lang="de-DE" sz="2000" dirty="0" err="1"/>
              <a:t>Twinspace</a:t>
            </a:r>
            <a:r>
              <a:rPr lang="de-DE" sz="2000" dirty="0"/>
              <a:t> (</a:t>
            </a:r>
            <a:r>
              <a:rPr lang="de-DE" sz="2000" dirty="0" err="1"/>
              <a:t>technical</a:t>
            </a:r>
            <a:r>
              <a:rPr lang="de-DE" sz="2000" dirty="0"/>
              <a:t> support: Fabio, a </a:t>
            </a:r>
            <a:r>
              <a:rPr lang="de-DE" sz="2000" dirty="0" err="1"/>
              <a:t>highschool</a:t>
            </a:r>
            <a:r>
              <a:rPr lang="de-DE" sz="2000" dirty="0"/>
              <a:t>                      </a:t>
            </a:r>
          </a:p>
          <a:p>
            <a:pPr marL="0" indent="0">
              <a:buNone/>
            </a:pPr>
            <a:r>
              <a:rPr lang="de-DE" sz="2000" dirty="0"/>
              <a:t>    </a:t>
            </a:r>
            <a:r>
              <a:rPr lang="de-DE" sz="2000" dirty="0" err="1"/>
              <a:t>student</a:t>
            </a:r>
            <a:r>
              <a:rPr lang="de-DE" sz="2000" dirty="0"/>
              <a:t> </a:t>
            </a:r>
            <a:r>
              <a:rPr lang="de-DE" sz="2000" dirty="0" err="1"/>
              <a:t>who</a:t>
            </a:r>
            <a:r>
              <a:rPr lang="de-DE" sz="2000" dirty="0"/>
              <a:t>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experienced</a:t>
            </a:r>
            <a:r>
              <a:rPr lang="de-DE" sz="2000" dirty="0"/>
              <a:t> in IT and </a:t>
            </a:r>
            <a:r>
              <a:rPr lang="de-DE" sz="2000" dirty="0" err="1"/>
              <a:t>wants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become</a:t>
            </a:r>
            <a:r>
              <a:rPr lang="de-DE" sz="2000" dirty="0"/>
              <a:t> a </a:t>
            </a:r>
            <a:r>
              <a:rPr lang="de-DE" sz="2000" dirty="0" err="1"/>
              <a:t>teacher</a:t>
            </a:r>
            <a:r>
              <a:rPr lang="de-DE" sz="2000" dirty="0"/>
              <a:t>)</a:t>
            </a:r>
            <a:endParaRPr lang="en-GB" sz="20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E2EC973-B76A-460C-B0DA-779E83D1DB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2" y="4280647"/>
            <a:ext cx="4571999" cy="257735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ED13C4F-1006-4C69-AD7C-930B8C8871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994" y="7890375"/>
            <a:ext cx="3712305" cy="209272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364A471-2037-40C0-A640-37E0580356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80647"/>
            <a:ext cx="4572001" cy="257735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01D4FEB-89D1-44AC-9F81-76FD63466F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703294"/>
            <a:ext cx="4572001" cy="257735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40210ACB-D475-40FB-9F8C-B3AF199A9F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703294"/>
            <a:ext cx="4572001" cy="257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77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25533FDE-98D2-421A-BC92-BAAA4F2B24EF}"/>
              </a:ext>
            </a:extLst>
          </p:cNvPr>
          <p:cNvSpPr txBox="1"/>
          <p:nvPr/>
        </p:nvSpPr>
        <p:spPr>
          <a:xfrm>
            <a:off x="221351" y="868150"/>
            <a:ext cx="8314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3. Culture and Arts Quiz</a:t>
            </a:r>
            <a:endParaRPr lang="en-GB" sz="20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6FA8B28-4CB3-409E-B672-E9B6E41E10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684" y="645459"/>
            <a:ext cx="3411819" cy="605227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3469B7B-BE7E-46CB-9A02-748D2E09A775}"/>
              </a:ext>
            </a:extLst>
          </p:cNvPr>
          <p:cNvSpPr txBox="1"/>
          <p:nvPr/>
        </p:nvSpPr>
        <p:spPr>
          <a:xfrm>
            <a:off x="221351" y="1216057"/>
            <a:ext cx="49781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Discussion</a:t>
            </a:r>
            <a:r>
              <a:rPr lang="de-DE" dirty="0"/>
              <a:t> on </a:t>
            </a:r>
            <a:r>
              <a:rPr lang="de-DE" dirty="0" err="1"/>
              <a:t>clichés</a:t>
            </a:r>
            <a:r>
              <a:rPr lang="de-DE" dirty="0"/>
              <a:t>: </a:t>
            </a:r>
            <a:r>
              <a:rPr lang="de-DE" dirty="0" err="1"/>
              <a:t>What</a:t>
            </a:r>
            <a:r>
              <a:rPr lang="de-DE" dirty="0"/>
              <a:t> do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think</a:t>
            </a:r>
            <a:r>
              <a:rPr lang="de-DE" dirty="0"/>
              <a:t>/</a:t>
            </a:r>
            <a:r>
              <a:rPr lang="de-DE" dirty="0" err="1"/>
              <a:t>expect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other</a:t>
            </a:r>
            <a:r>
              <a:rPr lang="de-DE" dirty="0"/>
              <a:t> </a:t>
            </a:r>
            <a:r>
              <a:rPr lang="de-DE" dirty="0" err="1"/>
              <a:t>cultures</a:t>
            </a:r>
            <a:r>
              <a:rPr lang="de-DE" dirty="0"/>
              <a:t>,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might</a:t>
            </a:r>
            <a:r>
              <a:rPr lang="de-DE" dirty="0"/>
              <a:t> </a:t>
            </a: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think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us</a:t>
            </a:r>
            <a:r>
              <a:rPr lang="de-DE" dirty="0"/>
              <a:t>? </a:t>
            </a:r>
          </a:p>
          <a:p>
            <a:r>
              <a:rPr lang="de-DE" dirty="0" err="1"/>
              <a:t>Where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helpful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dangerous</a:t>
            </a:r>
            <a:r>
              <a:rPr lang="de-DE" dirty="0"/>
              <a:t>?</a:t>
            </a:r>
          </a:p>
          <a:p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topics</a:t>
            </a:r>
            <a:r>
              <a:rPr lang="de-DE" dirty="0"/>
              <a:t> </a:t>
            </a:r>
            <a:r>
              <a:rPr lang="de-DE" dirty="0" err="1"/>
              <a:t>might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suitable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present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culture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country</a:t>
            </a:r>
            <a:r>
              <a:rPr lang="de-DE" dirty="0"/>
              <a:t>/</a:t>
            </a:r>
            <a:r>
              <a:rPr lang="de-DE" dirty="0" err="1"/>
              <a:t>city</a:t>
            </a:r>
            <a:r>
              <a:rPr lang="de-DE" dirty="0"/>
              <a:t>/</a:t>
            </a:r>
            <a:r>
              <a:rPr lang="de-DE" dirty="0" err="1"/>
              <a:t>school</a:t>
            </a:r>
            <a:r>
              <a:rPr lang="de-DE" dirty="0"/>
              <a:t>?</a:t>
            </a:r>
            <a:endParaRPr lang="en-GB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340D705-9E0D-4298-B23C-61BBF899689C}"/>
              </a:ext>
            </a:extLst>
          </p:cNvPr>
          <p:cNvSpPr txBox="1"/>
          <p:nvPr/>
        </p:nvSpPr>
        <p:spPr>
          <a:xfrm>
            <a:off x="201270" y="5758903"/>
            <a:ext cx="4177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Students</a:t>
            </a:r>
            <a:r>
              <a:rPr lang="de-DE" dirty="0"/>
              <a:t> </a:t>
            </a:r>
            <a:r>
              <a:rPr lang="de-DE" dirty="0" err="1"/>
              <a:t>collect</a:t>
            </a:r>
            <a:r>
              <a:rPr lang="de-DE" dirty="0"/>
              <a:t> </a:t>
            </a:r>
            <a:r>
              <a:rPr lang="de-DE" dirty="0" err="1"/>
              <a:t>information</a:t>
            </a:r>
            <a:r>
              <a:rPr lang="de-DE" dirty="0"/>
              <a:t> and </a:t>
            </a:r>
            <a:r>
              <a:rPr lang="de-DE" dirty="0" err="1"/>
              <a:t>work</a:t>
            </a:r>
            <a:r>
              <a:rPr lang="de-DE" dirty="0"/>
              <a:t> in </a:t>
            </a:r>
            <a:r>
              <a:rPr lang="de-DE" dirty="0" err="1"/>
              <a:t>groups</a:t>
            </a:r>
            <a:r>
              <a:rPr lang="de-DE" dirty="0"/>
              <a:t> on different </a:t>
            </a:r>
            <a:r>
              <a:rPr lang="de-DE" dirty="0" err="1"/>
              <a:t>subjects</a:t>
            </a:r>
            <a:r>
              <a:rPr lang="de-DE" dirty="0"/>
              <a:t>/</a:t>
            </a:r>
            <a:r>
              <a:rPr lang="de-DE" dirty="0" err="1"/>
              <a:t>quizzes</a:t>
            </a:r>
            <a:r>
              <a:rPr lang="de-DE" dirty="0"/>
              <a:t>. </a:t>
            </a:r>
            <a:endParaRPr lang="en-GB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8B2F466-B78B-453D-B9C9-DB31D194D1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9494"/>
            <a:ext cx="4704681" cy="265214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7BDF050-0D1F-4043-9CEA-C0E6A3B542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4299980"/>
            <a:ext cx="4572000" cy="257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87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4016375" y="4651375"/>
            <a:ext cx="263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/>
              <a:t>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6BBD476-DEDD-40DB-863D-BC3C429D957A}"/>
              </a:ext>
            </a:extLst>
          </p:cNvPr>
          <p:cNvSpPr txBox="1"/>
          <p:nvPr/>
        </p:nvSpPr>
        <p:spPr>
          <a:xfrm>
            <a:off x="2226041" y="728134"/>
            <a:ext cx="507699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4.  </a:t>
            </a:r>
            <a:r>
              <a:rPr lang="de-DE" sz="2000" dirty="0"/>
              <a:t>First Module on Maths and Arts</a:t>
            </a:r>
          </a:p>
          <a:p>
            <a:r>
              <a:rPr lang="de-DE" dirty="0"/>
              <a:t>     </a:t>
            </a:r>
            <a:r>
              <a:rPr lang="de-DE" dirty="0" err="1"/>
              <a:t>Mind</a:t>
            </a:r>
            <a:r>
              <a:rPr lang="de-DE" dirty="0"/>
              <a:t> Maps:</a:t>
            </a:r>
          </a:p>
          <a:p>
            <a:endParaRPr lang="de-DE" dirty="0"/>
          </a:p>
          <a:p>
            <a:endParaRPr lang="en-GB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B2F40B3-15B2-4338-AB17-1D25CFDC64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042" y="3161836"/>
            <a:ext cx="2788233" cy="157179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DC24269-B978-4687-B446-1B65E2215A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513" y="4636135"/>
            <a:ext cx="3697764" cy="222186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A784C78-839C-4A1D-A321-16DEF6CA4B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543" y="4733634"/>
            <a:ext cx="3697764" cy="208452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0D33B40-E672-4E77-9C7D-BFDF6BF002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485" y="2426347"/>
            <a:ext cx="2120302" cy="376123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A5F25FD-9B93-4E9A-88BC-0CBBF193A5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485" y="-8750"/>
            <a:ext cx="3964062" cy="2234643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AFF238F-6727-49C4-AF4A-888AEAD150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55" y="3513230"/>
            <a:ext cx="2214563" cy="332570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6C18DC9-2609-4C66-B778-6504BF528F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55" y="756644"/>
            <a:ext cx="2209286" cy="307424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AA4D763-A62C-448B-9E80-3288D6D9F9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28012" y="674957"/>
            <a:ext cx="2515988" cy="396117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CC4C8F7-BF21-46CE-B37D-E2ADB94EC866}"/>
              </a:ext>
            </a:extLst>
          </p:cNvPr>
          <p:cNvSpPr txBox="1"/>
          <p:nvPr/>
        </p:nvSpPr>
        <p:spPr>
          <a:xfrm>
            <a:off x="2437815" y="1454077"/>
            <a:ext cx="3242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 </a:t>
            </a:r>
            <a:endParaRPr lang="en-GB" dirty="0"/>
          </a:p>
          <a:p>
            <a:r>
              <a:rPr lang="en-GB" b="1" dirty="0"/>
              <a:t>What I like about Maths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6EF8EBC-B583-4DCA-AA5E-5AC5BAFBAD01}"/>
              </a:ext>
            </a:extLst>
          </p:cNvPr>
          <p:cNvSpPr txBox="1"/>
          <p:nvPr/>
        </p:nvSpPr>
        <p:spPr>
          <a:xfrm>
            <a:off x="2437815" y="2009306"/>
            <a:ext cx="4241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What happens when Art and Maths meet?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D11565E-B7F9-439D-8A61-A76173560BBF}"/>
              </a:ext>
            </a:extLst>
          </p:cNvPr>
          <p:cNvSpPr txBox="1"/>
          <p:nvPr/>
        </p:nvSpPr>
        <p:spPr>
          <a:xfrm>
            <a:off x="2437815" y="2588029"/>
            <a:ext cx="3660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What I find difficult about Maths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3FB083F-7C30-4C1E-964A-F643CAFFD6BD}"/>
              </a:ext>
            </a:extLst>
          </p:cNvPr>
          <p:cNvSpPr txBox="1"/>
          <p:nvPr/>
        </p:nvSpPr>
        <p:spPr>
          <a:xfrm>
            <a:off x="2437815" y="1430583"/>
            <a:ext cx="283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What I like about Art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C07B71CD-7F5B-4959-BCAA-AAA2C53B7BB3}"/>
              </a:ext>
            </a:extLst>
          </p:cNvPr>
          <p:cNvSpPr/>
          <p:nvPr/>
        </p:nvSpPr>
        <p:spPr>
          <a:xfrm>
            <a:off x="2445280" y="2039624"/>
            <a:ext cx="5418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/>
          </a:p>
          <a:p>
            <a:r>
              <a:rPr lang="en-GB" b="1" dirty="0"/>
              <a:t>Where does Maths meet me in everyday </a:t>
            </a:r>
            <a:endParaRPr lang="en-GB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ABEA513C-23ED-4A18-9E35-1BFA7125F9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275" y="3173506"/>
            <a:ext cx="2288759" cy="154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4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62DBC7DB-07FB-482D-826A-36EAD9D5543D}"/>
              </a:ext>
            </a:extLst>
          </p:cNvPr>
          <p:cNvSpPr txBox="1"/>
          <p:nvPr/>
        </p:nvSpPr>
        <p:spPr>
          <a:xfrm>
            <a:off x="126626" y="1221693"/>
            <a:ext cx="40957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Typical</a:t>
            </a:r>
            <a:r>
              <a:rPr lang="de-DE" dirty="0"/>
              <a:t> </a:t>
            </a:r>
            <a:r>
              <a:rPr lang="de-DE" b="1" dirty="0"/>
              <a:t>Maths</a:t>
            </a:r>
            <a:r>
              <a:rPr lang="de-DE" dirty="0"/>
              <a:t>: “1+1, </a:t>
            </a:r>
            <a:r>
              <a:rPr lang="de-DE" dirty="0" err="1"/>
              <a:t>numbers</a:t>
            </a:r>
            <a:r>
              <a:rPr lang="de-DE" dirty="0"/>
              <a:t>, </a:t>
            </a:r>
            <a:r>
              <a:rPr lang="de-DE" dirty="0" err="1"/>
              <a:t>calculate</a:t>
            </a:r>
            <a:r>
              <a:rPr lang="de-DE" dirty="0"/>
              <a:t>, puzzle, </a:t>
            </a:r>
            <a:r>
              <a:rPr lang="de-DE" dirty="0" err="1"/>
              <a:t>speculate</a:t>
            </a:r>
            <a:r>
              <a:rPr lang="de-DE" dirty="0"/>
              <a:t>, </a:t>
            </a:r>
            <a:r>
              <a:rPr lang="de-DE" dirty="0" err="1"/>
              <a:t>fractions</a:t>
            </a:r>
            <a:r>
              <a:rPr lang="de-DE" dirty="0"/>
              <a:t>, </a:t>
            </a:r>
            <a:r>
              <a:rPr lang="de-DE" dirty="0" err="1"/>
              <a:t>pieces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cake</a:t>
            </a:r>
            <a:r>
              <a:rPr lang="de-DE" dirty="0"/>
              <a:t> and </a:t>
            </a:r>
            <a:r>
              <a:rPr lang="de-DE" dirty="0" err="1"/>
              <a:t>pizza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examples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fractions</a:t>
            </a:r>
            <a:r>
              <a:rPr lang="de-DE" dirty="0"/>
              <a:t>, </a:t>
            </a:r>
            <a:r>
              <a:rPr lang="de-DE" dirty="0" err="1"/>
              <a:t>think</a:t>
            </a:r>
            <a:r>
              <a:rPr lang="de-DE" dirty="0"/>
              <a:t> and </a:t>
            </a:r>
            <a:r>
              <a:rPr lang="de-DE" dirty="0" err="1"/>
              <a:t>remember</a:t>
            </a:r>
            <a:r>
              <a:rPr lang="de-DE" dirty="0"/>
              <a:t> lots, </a:t>
            </a:r>
            <a:r>
              <a:rPr lang="de-DE" dirty="0" err="1"/>
              <a:t>geometry</a:t>
            </a:r>
            <a:r>
              <a:rPr lang="de-DE" dirty="0"/>
              <a:t>, </a:t>
            </a:r>
            <a:r>
              <a:rPr lang="de-DE" dirty="0" err="1"/>
              <a:t>addition</a:t>
            </a:r>
            <a:r>
              <a:rPr lang="de-DE" dirty="0"/>
              <a:t>, </a:t>
            </a:r>
            <a:r>
              <a:rPr lang="de-DE" dirty="0" err="1"/>
              <a:t>subtraction</a:t>
            </a:r>
            <a:r>
              <a:rPr lang="de-DE" dirty="0"/>
              <a:t>, </a:t>
            </a:r>
            <a:r>
              <a:rPr lang="de-DE" dirty="0" err="1"/>
              <a:t>division</a:t>
            </a:r>
            <a:r>
              <a:rPr lang="de-DE" dirty="0"/>
              <a:t>, </a:t>
            </a:r>
            <a:r>
              <a:rPr lang="de-DE" dirty="0" err="1"/>
              <a:t>multiplication</a:t>
            </a:r>
            <a:r>
              <a:rPr lang="de-DE" dirty="0"/>
              <a:t>, </a:t>
            </a:r>
            <a:r>
              <a:rPr lang="de-DE" dirty="0" err="1"/>
              <a:t>contests</a:t>
            </a:r>
            <a:r>
              <a:rPr lang="de-DE" dirty="0"/>
              <a:t>, </a:t>
            </a:r>
            <a:r>
              <a:rPr lang="de-DE" dirty="0" err="1"/>
              <a:t>formulas</a:t>
            </a:r>
            <a:r>
              <a:rPr lang="de-DE" dirty="0"/>
              <a:t>, </a:t>
            </a:r>
            <a:r>
              <a:rPr lang="de-DE" dirty="0" err="1"/>
              <a:t>difficult</a:t>
            </a:r>
            <a:r>
              <a:rPr lang="de-DE" dirty="0"/>
              <a:t>, </a:t>
            </a:r>
            <a:r>
              <a:rPr lang="de-DE" dirty="0" err="1"/>
              <a:t>bad</a:t>
            </a:r>
            <a:r>
              <a:rPr lang="de-DE" dirty="0"/>
              <a:t> </a:t>
            </a:r>
            <a:r>
              <a:rPr lang="de-DE" dirty="0" err="1"/>
              <a:t>marks</a:t>
            </a:r>
            <a:r>
              <a:rPr lang="de-DE" dirty="0"/>
              <a:t>, </a:t>
            </a:r>
            <a:r>
              <a:rPr lang="de-DE" dirty="0" err="1"/>
              <a:t>broken</a:t>
            </a:r>
            <a:r>
              <a:rPr lang="de-DE" dirty="0"/>
              <a:t> </a:t>
            </a:r>
            <a:r>
              <a:rPr lang="de-DE" dirty="0" err="1"/>
              <a:t>compass</a:t>
            </a:r>
            <a:r>
              <a:rPr lang="de-DE" dirty="0"/>
              <a:t>, </a:t>
            </a:r>
            <a:r>
              <a:rPr lang="de-DE" dirty="0" err="1"/>
              <a:t>right</a:t>
            </a:r>
            <a:r>
              <a:rPr lang="de-DE" dirty="0"/>
              <a:t> angle, Albert Einstein“ etc. </a:t>
            </a:r>
            <a:endParaRPr lang="en-GB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2D3C82A-0413-4E65-B62B-875CE59BA15B}"/>
              </a:ext>
            </a:extLst>
          </p:cNvPr>
          <p:cNvSpPr txBox="1"/>
          <p:nvPr/>
        </p:nvSpPr>
        <p:spPr>
          <a:xfrm>
            <a:off x="200025" y="830454"/>
            <a:ext cx="6696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/>
              <a:t>What</a:t>
            </a:r>
            <a:r>
              <a:rPr lang="de-DE" sz="2000" dirty="0"/>
              <a:t> </a:t>
            </a:r>
            <a:r>
              <a:rPr lang="de-DE" sz="2000" dirty="0" err="1"/>
              <a:t>did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students</a:t>
            </a:r>
            <a:r>
              <a:rPr lang="de-DE" sz="2000" dirty="0"/>
              <a:t> </a:t>
            </a:r>
            <a:r>
              <a:rPr lang="de-DE" sz="2000" dirty="0" err="1"/>
              <a:t>say</a:t>
            </a:r>
            <a:r>
              <a:rPr lang="de-DE" sz="2000" dirty="0"/>
              <a:t>?</a:t>
            </a:r>
            <a:endParaRPr lang="en-GB" sz="20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86120A9-A6F2-4E4A-9DC0-5CB217495BF1}"/>
              </a:ext>
            </a:extLst>
          </p:cNvPr>
          <p:cNvSpPr txBox="1"/>
          <p:nvPr/>
        </p:nvSpPr>
        <p:spPr>
          <a:xfrm>
            <a:off x="4495801" y="718423"/>
            <a:ext cx="44481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Typical Art</a:t>
            </a:r>
            <a:endParaRPr lang="en-GB" dirty="0"/>
          </a:p>
          <a:p>
            <a:r>
              <a:rPr lang="de-DE" dirty="0"/>
              <a:t>„</a:t>
            </a:r>
            <a:r>
              <a:rPr lang="de-DE" dirty="0" err="1"/>
              <a:t>pictures</a:t>
            </a:r>
            <a:r>
              <a:rPr lang="de-DE" dirty="0"/>
              <a:t>, </a:t>
            </a:r>
            <a:r>
              <a:rPr lang="de-DE" dirty="0" err="1"/>
              <a:t>paintings</a:t>
            </a:r>
            <a:r>
              <a:rPr lang="de-DE" dirty="0"/>
              <a:t>, </a:t>
            </a:r>
            <a:r>
              <a:rPr lang="de-DE" dirty="0" err="1"/>
              <a:t>statues</a:t>
            </a:r>
            <a:r>
              <a:rPr lang="de-DE" dirty="0"/>
              <a:t>, documenta, </a:t>
            </a:r>
            <a:r>
              <a:rPr lang="de-DE" dirty="0" err="1"/>
              <a:t>colours</a:t>
            </a:r>
            <a:r>
              <a:rPr lang="de-DE" dirty="0"/>
              <a:t>, </a:t>
            </a:r>
            <a:r>
              <a:rPr lang="de-DE" dirty="0" err="1"/>
              <a:t>drawing</a:t>
            </a:r>
            <a:r>
              <a:rPr lang="de-DE" dirty="0"/>
              <a:t>, </a:t>
            </a:r>
            <a:r>
              <a:rPr lang="de-DE" dirty="0" err="1"/>
              <a:t>painting</a:t>
            </a:r>
            <a:r>
              <a:rPr lang="de-DE" dirty="0"/>
              <a:t>, </a:t>
            </a:r>
            <a:r>
              <a:rPr lang="de-DE" dirty="0" err="1"/>
              <a:t>sketching</a:t>
            </a:r>
            <a:r>
              <a:rPr lang="de-DE" dirty="0"/>
              <a:t>, </a:t>
            </a:r>
            <a:r>
              <a:rPr lang="de-DE" dirty="0" err="1"/>
              <a:t>museum</a:t>
            </a:r>
            <a:r>
              <a:rPr lang="de-DE" dirty="0"/>
              <a:t>, </a:t>
            </a:r>
            <a:r>
              <a:rPr lang="de-DE" dirty="0" err="1"/>
              <a:t>comic</a:t>
            </a:r>
            <a:r>
              <a:rPr lang="de-DE" dirty="0"/>
              <a:t>, Picasso, </a:t>
            </a:r>
            <a:r>
              <a:rPr lang="de-DE" dirty="0" err="1"/>
              <a:t>imagination</a:t>
            </a:r>
            <a:r>
              <a:rPr lang="de-DE" dirty="0"/>
              <a:t>, </a:t>
            </a:r>
            <a:r>
              <a:rPr lang="de-DE" dirty="0" err="1"/>
              <a:t>letting</a:t>
            </a:r>
            <a:r>
              <a:rPr lang="de-DE" dirty="0"/>
              <a:t> out </a:t>
            </a:r>
            <a:r>
              <a:rPr lang="de-DE" dirty="0" err="1"/>
              <a:t>feelings</a:t>
            </a:r>
            <a:r>
              <a:rPr lang="de-DE" dirty="0"/>
              <a:t>, </a:t>
            </a:r>
            <a:r>
              <a:rPr lang="de-DE" dirty="0" err="1"/>
              <a:t>sometimes</a:t>
            </a:r>
            <a:r>
              <a:rPr lang="de-DE" dirty="0"/>
              <a:t> </a:t>
            </a:r>
            <a:r>
              <a:rPr lang="de-DE" dirty="0" err="1"/>
              <a:t>doesn‘t</a:t>
            </a:r>
            <a:r>
              <a:rPr lang="de-DE" dirty="0"/>
              <a:t> </a:t>
            </a:r>
            <a:r>
              <a:rPr lang="de-DE" dirty="0" err="1"/>
              <a:t>make</a:t>
            </a:r>
            <a:r>
              <a:rPr lang="de-DE" dirty="0"/>
              <a:t> sense,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beautiful</a:t>
            </a:r>
            <a:r>
              <a:rPr lang="de-DE" dirty="0"/>
              <a:t>, Krickel </a:t>
            </a:r>
            <a:r>
              <a:rPr lang="de-DE" dirty="0" err="1"/>
              <a:t>Krackel</a:t>
            </a:r>
            <a:r>
              <a:rPr lang="de-DE" dirty="0"/>
              <a:t> (</a:t>
            </a:r>
            <a:r>
              <a:rPr lang="de-DE" dirty="0" err="1"/>
              <a:t>scribbling</a:t>
            </a:r>
            <a:r>
              <a:rPr lang="de-DE" dirty="0"/>
              <a:t>), </a:t>
            </a:r>
            <a:r>
              <a:rPr lang="de-DE" dirty="0" err="1"/>
              <a:t>portrait</a:t>
            </a:r>
            <a:r>
              <a:rPr lang="de-DE" dirty="0"/>
              <a:t>, Leonardo da Vinci, Kandinsky, van Gogh“ etc.</a:t>
            </a:r>
            <a:endParaRPr lang="en-GB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CDB1E12-6BD3-47A1-B7C0-9CF875D71356}"/>
              </a:ext>
            </a:extLst>
          </p:cNvPr>
          <p:cNvSpPr txBox="1"/>
          <p:nvPr/>
        </p:nvSpPr>
        <p:spPr>
          <a:xfrm>
            <a:off x="126626" y="5350127"/>
            <a:ext cx="5381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What I find difficult in Maths</a:t>
            </a:r>
            <a:endParaRPr lang="en-GB" dirty="0"/>
          </a:p>
          <a:p>
            <a:r>
              <a:rPr lang="de-DE" dirty="0"/>
              <a:t>„</a:t>
            </a:r>
            <a:r>
              <a:rPr lang="de-DE" dirty="0" err="1"/>
              <a:t>abstract</a:t>
            </a:r>
            <a:r>
              <a:rPr lang="de-DE" dirty="0"/>
              <a:t> </a:t>
            </a:r>
            <a:r>
              <a:rPr lang="de-DE" dirty="0" err="1"/>
              <a:t>symbols</a:t>
            </a:r>
            <a:r>
              <a:rPr lang="de-DE" dirty="0"/>
              <a:t>, </a:t>
            </a:r>
            <a:r>
              <a:rPr lang="de-DE" dirty="0" err="1"/>
              <a:t>adding</a:t>
            </a:r>
            <a:r>
              <a:rPr lang="de-DE" dirty="0"/>
              <a:t> and </a:t>
            </a:r>
            <a:r>
              <a:rPr lang="de-DE" dirty="0" err="1"/>
              <a:t>subtracting</a:t>
            </a:r>
            <a:r>
              <a:rPr lang="de-DE" dirty="0"/>
              <a:t> </a:t>
            </a:r>
            <a:r>
              <a:rPr lang="de-DE" dirty="0" err="1"/>
              <a:t>fractions</a:t>
            </a:r>
            <a:r>
              <a:rPr lang="de-DE" dirty="0"/>
              <a:t>,  </a:t>
            </a:r>
            <a:r>
              <a:rPr lang="de-DE" dirty="0" err="1"/>
              <a:t>decimal</a:t>
            </a:r>
            <a:r>
              <a:rPr lang="de-DE" dirty="0"/>
              <a:t> </a:t>
            </a:r>
            <a:r>
              <a:rPr lang="de-DE" dirty="0" err="1"/>
              <a:t>numbers</a:t>
            </a:r>
            <a:r>
              <a:rPr lang="de-DE" dirty="0"/>
              <a:t>, </a:t>
            </a:r>
            <a:r>
              <a:rPr lang="de-DE" dirty="0" err="1"/>
              <a:t>measurements</a:t>
            </a:r>
            <a:r>
              <a:rPr lang="de-DE" dirty="0"/>
              <a:t>, cm, mm, </a:t>
            </a:r>
            <a:r>
              <a:rPr lang="de-DE" dirty="0" err="1"/>
              <a:t>sorting</a:t>
            </a:r>
            <a:r>
              <a:rPr lang="de-DE" dirty="0"/>
              <a:t> </a:t>
            </a:r>
            <a:r>
              <a:rPr lang="de-DE" dirty="0" err="1"/>
              <a:t>fractions</a:t>
            </a:r>
            <a:r>
              <a:rPr lang="de-DE" dirty="0"/>
              <a:t>, KGV und GGT, </a:t>
            </a:r>
            <a:r>
              <a:rPr lang="de-DE" dirty="0" err="1"/>
              <a:t>changing</a:t>
            </a:r>
            <a:r>
              <a:rPr lang="de-DE" dirty="0"/>
              <a:t> </a:t>
            </a:r>
            <a:r>
              <a:rPr lang="de-DE" dirty="0" err="1"/>
              <a:t>fractions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decimal</a:t>
            </a:r>
            <a:r>
              <a:rPr lang="de-DE" dirty="0"/>
              <a:t> </a:t>
            </a:r>
            <a:r>
              <a:rPr lang="de-DE" dirty="0" err="1"/>
              <a:t>numbers</a:t>
            </a:r>
            <a:r>
              <a:rPr lang="de-DE" dirty="0"/>
              <a:t>“ etc.</a:t>
            </a:r>
            <a:endParaRPr lang="en-GB" dirty="0"/>
          </a:p>
          <a:p>
            <a:r>
              <a:rPr lang="de-DE" b="1" dirty="0"/>
              <a:t> </a:t>
            </a:r>
            <a:endParaRPr lang="en-GB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6C9EEE0-CDD6-4117-BA61-EFCDAA188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995" y="3026746"/>
            <a:ext cx="4762005" cy="258532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D431182-104E-47A6-A450-BFE71A600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56" y="3553944"/>
            <a:ext cx="3207306" cy="169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865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5FA8DC39-F5D7-4B01-863C-47E25020989A}"/>
              </a:ext>
            </a:extLst>
          </p:cNvPr>
          <p:cNvSpPr txBox="1"/>
          <p:nvPr/>
        </p:nvSpPr>
        <p:spPr>
          <a:xfrm>
            <a:off x="1076325" y="1704975"/>
            <a:ext cx="797242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Working title: „</a:t>
            </a:r>
            <a:r>
              <a:rPr lang="de-DE" b="1" dirty="0" err="1"/>
              <a:t>My</a:t>
            </a:r>
            <a:r>
              <a:rPr lang="de-DE" b="1" dirty="0"/>
              <a:t> </a:t>
            </a:r>
            <a:r>
              <a:rPr lang="de-DE" b="1" dirty="0" err="1"/>
              <a:t>body</a:t>
            </a:r>
            <a:r>
              <a:rPr lang="de-DE" b="1" dirty="0"/>
              <a:t> – </a:t>
            </a:r>
            <a:r>
              <a:rPr lang="de-DE" b="1" dirty="0" err="1"/>
              <a:t>Mathematics</a:t>
            </a:r>
            <a:r>
              <a:rPr lang="de-DE" b="1" dirty="0"/>
              <a:t> and Arts: </a:t>
            </a:r>
            <a:r>
              <a:rPr lang="de-DE" b="1" dirty="0" err="1"/>
              <a:t>understanding</a:t>
            </a:r>
            <a:r>
              <a:rPr lang="de-DE" b="1" dirty="0"/>
              <a:t>, </a:t>
            </a:r>
            <a:r>
              <a:rPr lang="de-DE" b="1" dirty="0" err="1"/>
              <a:t>grasping</a:t>
            </a:r>
            <a:r>
              <a:rPr lang="de-DE" b="1" dirty="0"/>
              <a:t> and </a:t>
            </a:r>
            <a:r>
              <a:rPr lang="de-DE" b="1" dirty="0" err="1"/>
              <a:t>experiencing</a:t>
            </a:r>
            <a:r>
              <a:rPr lang="de-DE" b="1" dirty="0"/>
              <a:t> Maths and </a:t>
            </a:r>
            <a:r>
              <a:rPr lang="de-DE" b="1" dirty="0" err="1"/>
              <a:t>art</a:t>
            </a:r>
            <a:r>
              <a:rPr lang="de-DE" b="1" dirty="0"/>
              <a:t> </a:t>
            </a:r>
            <a:r>
              <a:rPr lang="de-DE" b="1" dirty="0" err="1"/>
              <a:t>with</a:t>
            </a:r>
            <a:r>
              <a:rPr lang="de-DE" b="1" dirty="0"/>
              <a:t> </a:t>
            </a:r>
            <a:r>
              <a:rPr lang="de-DE" b="1" dirty="0" err="1"/>
              <a:t>or</a:t>
            </a:r>
            <a:r>
              <a:rPr lang="de-DE" b="1" dirty="0"/>
              <a:t> </a:t>
            </a:r>
            <a:r>
              <a:rPr lang="de-DE" b="1" dirty="0" err="1"/>
              <a:t>through</a:t>
            </a:r>
            <a:r>
              <a:rPr lang="de-DE" b="1" dirty="0"/>
              <a:t> </a:t>
            </a:r>
            <a:r>
              <a:rPr lang="de-DE" b="1" dirty="0" err="1"/>
              <a:t>our</a:t>
            </a:r>
            <a:r>
              <a:rPr lang="de-DE" b="1" dirty="0"/>
              <a:t> </a:t>
            </a:r>
            <a:r>
              <a:rPr lang="de-DE" b="1" dirty="0" err="1"/>
              <a:t>bodies</a:t>
            </a:r>
            <a:r>
              <a:rPr lang="de-DE" b="1" dirty="0"/>
              <a:t> </a:t>
            </a:r>
            <a:r>
              <a:rPr lang="de-DE" dirty="0"/>
              <a:t>“</a:t>
            </a:r>
          </a:p>
          <a:p>
            <a:r>
              <a:rPr lang="de-DE" dirty="0"/>
              <a:t>Albert Einstein: „Learning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experience</a:t>
            </a:r>
            <a:r>
              <a:rPr lang="de-DE" dirty="0"/>
              <a:t>. </a:t>
            </a:r>
            <a:r>
              <a:rPr lang="de-DE" dirty="0" err="1"/>
              <a:t>Everything</a:t>
            </a:r>
            <a:r>
              <a:rPr lang="de-DE" dirty="0"/>
              <a:t> </a:t>
            </a:r>
            <a:r>
              <a:rPr lang="de-DE" dirty="0" err="1"/>
              <a:t>else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just </a:t>
            </a:r>
            <a:r>
              <a:rPr lang="de-DE" dirty="0" err="1"/>
              <a:t>information</a:t>
            </a:r>
            <a:r>
              <a:rPr lang="de-DE" dirty="0"/>
              <a:t>.“</a:t>
            </a:r>
          </a:p>
          <a:p>
            <a:endParaRPr lang="de-DE" dirty="0"/>
          </a:p>
          <a:p>
            <a:r>
              <a:rPr lang="de-DE" dirty="0" err="1"/>
              <a:t>Ideas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several</a:t>
            </a:r>
            <a:r>
              <a:rPr lang="de-DE" dirty="0"/>
              <a:t> Maths </a:t>
            </a:r>
            <a:r>
              <a:rPr lang="de-DE" dirty="0" err="1"/>
              <a:t>modules</a:t>
            </a:r>
            <a:r>
              <a:rPr lang="de-DE" dirty="0"/>
              <a:t>:</a:t>
            </a:r>
          </a:p>
          <a:p>
            <a:pPr marL="285750" indent="-285750">
              <a:buFontTx/>
              <a:buChar char="-"/>
            </a:pPr>
            <a:r>
              <a:rPr lang="de-DE" dirty="0" err="1"/>
              <a:t>estimating</a:t>
            </a:r>
            <a:r>
              <a:rPr lang="de-DE" dirty="0"/>
              <a:t> </a:t>
            </a:r>
            <a:r>
              <a:rPr lang="de-DE" dirty="0" err="1"/>
              <a:t>lenths</a:t>
            </a:r>
            <a:r>
              <a:rPr lang="de-DE" dirty="0"/>
              <a:t>, </a:t>
            </a:r>
            <a:r>
              <a:rPr lang="de-DE" dirty="0" err="1"/>
              <a:t>measuring</a:t>
            </a:r>
            <a:r>
              <a:rPr lang="de-DE" dirty="0"/>
              <a:t>, </a:t>
            </a:r>
            <a:r>
              <a:rPr lang="de-DE" dirty="0" err="1"/>
              <a:t>developing</a:t>
            </a:r>
            <a:r>
              <a:rPr lang="de-DE" dirty="0"/>
              <a:t> a </a:t>
            </a:r>
            <a:r>
              <a:rPr lang="de-DE" dirty="0" err="1"/>
              <a:t>relation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oneself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architecture</a:t>
            </a:r>
            <a:r>
              <a:rPr lang="de-DE" dirty="0"/>
              <a:t> and man-made </a:t>
            </a:r>
            <a:r>
              <a:rPr lang="de-DE" dirty="0" err="1"/>
              <a:t>environment</a:t>
            </a:r>
            <a:r>
              <a:rPr lang="de-DE" dirty="0"/>
              <a:t>, </a:t>
            </a:r>
            <a:r>
              <a:rPr lang="de-DE" dirty="0" err="1"/>
              <a:t>dimensions</a:t>
            </a:r>
            <a:r>
              <a:rPr lang="de-DE" dirty="0"/>
              <a:t>, </a:t>
            </a:r>
            <a:r>
              <a:rPr lang="de-DE" dirty="0" err="1"/>
              <a:t>playing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proportions</a:t>
            </a:r>
            <a:r>
              <a:rPr lang="de-DE" dirty="0"/>
              <a:t>, Vitruv, Leonardo da Vinci, Albrecht Dürer</a:t>
            </a:r>
          </a:p>
          <a:p>
            <a:pPr marL="285750" indent="-285750">
              <a:buFontTx/>
              <a:buChar char="-"/>
            </a:pPr>
            <a:r>
              <a:rPr lang="de-DE" dirty="0" err="1"/>
              <a:t>sorting</a:t>
            </a:r>
            <a:r>
              <a:rPr lang="de-DE" dirty="0"/>
              <a:t>, </a:t>
            </a:r>
            <a:r>
              <a:rPr lang="de-DE" dirty="0" err="1"/>
              <a:t>comparing</a:t>
            </a:r>
            <a:r>
              <a:rPr lang="de-DE" dirty="0"/>
              <a:t>, </a:t>
            </a:r>
            <a:r>
              <a:rPr lang="de-DE" dirty="0" err="1"/>
              <a:t>making</a:t>
            </a:r>
            <a:r>
              <a:rPr lang="de-DE" dirty="0"/>
              <a:t> </a:t>
            </a:r>
            <a:r>
              <a:rPr lang="de-DE" dirty="0" err="1"/>
              <a:t>lines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different </a:t>
            </a:r>
            <a:r>
              <a:rPr lang="de-DE" dirty="0" err="1"/>
              <a:t>body</a:t>
            </a:r>
            <a:r>
              <a:rPr lang="de-DE" dirty="0"/>
              <a:t> </a:t>
            </a:r>
            <a:r>
              <a:rPr lang="de-DE" dirty="0" err="1"/>
              <a:t>sizes</a:t>
            </a:r>
            <a:r>
              <a:rPr lang="de-DE" dirty="0"/>
              <a:t>, </a:t>
            </a:r>
            <a:r>
              <a:rPr lang="de-DE" dirty="0" err="1"/>
              <a:t>patterns</a:t>
            </a:r>
            <a:r>
              <a:rPr lang="de-DE" dirty="0"/>
              <a:t>, </a:t>
            </a:r>
            <a:r>
              <a:rPr lang="de-DE" dirty="0" err="1"/>
              <a:t>visualizing</a:t>
            </a:r>
            <a:r>
              <a:rPr lang="de-DE" dirty="0"/>
              <a:t> </a:t>
            </a:r>
            <a:r>
              <a:rPr lang="de-DE" dirty="0" err="1"/>
              <a:t>diagrams</a:t>
            </a:r>
            <a:r>
              <a:rPr lang="de-DE" dirty="0"/>
              <a:t> and </a:t>
            </a:r>
            <a:r>
              <a:rPr lang="de-DE" dirty="0" err="1"/>
              <a:t>statistics</a:t>
            </a:r>
            <a:r>
              <a:rPr lang="de-DE" dirty="0"/>
              <a:t>, </a:t>
            </a:r>
            <a:r>
              <a:rPr lang="de-DE" dirty="0" err="1"/>
              <a:t>understanding</a:t>
            </a:r>
            <a:r>
              <a:rPr lang="de-DE" dirty="0"/>
              <a:t> </a:t>
            </a:r>
            <a:r>
              <a:rPr lang="de-DE" dirty="0" err="1"/>
              <a:t>scale</a:t>
            </a:r>
            <a:r>
              <a:rPr lang="de-DE" dirty="0"/>
              <a:t>, </a:t>
            </a:r>
            <a:r>
              <a:rPr lang="de-DE" dirty="0" err="1"/>
              <a:t>order</a:t>
            </a:r>
            <a:r>
              <a:rPr lang="de-DE" dirty="0"/>
              <a:t> and </a:t>
            </a:r>
            <a:r>
              <a:rPr lang="de-DE" dirty="0" err="1"/>
              <a:t>chaos</a:t>
            </a:r>
            <a:r>
              <a:rPr lang="de-DE" dirty="0"/>
              <a:t>, „</a:t>
            </a:r>
            <a:r>
              <a:rPr lang="de-DE" dirty="0" err="1"/>
              <a:t>tidying</a:t>
            </a:r>
            <a:r>
              <a:rPr lang="de-DE" dirty="0"/>
              <a:t> </a:t>
            </a:r>
            <a:r>
              <a:rPr lang="de-DE" dirty="0" err="1"/>
              <a:t>up</a:t>
            </a:r>
            <a:r>
              <a:rPr lang="de-DE" dirty="0"/>
              <a:t> </a:t>
            </a:r>
            <a:r>
              <a:rPr lang="de-DE" dirty="0" err="1"/>
              <a:t>art</a:t>
            </a:r>
            <a:r>
              <a:rPr lang="de-DE" dirty="0"/>
              <a:t>“  </a:t>
            </a:r>
          </a:p>
          <a:p>
            <a:pPr marL="285750" indent="-285750">
              <a:buFontTx/>
              <a:buChar char="-"/>
            </a:pPr>
            <a:r>
              <a:rPr lang="de-DE" dirty="0" err="1"/>
              <a:t>reflections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body</a:t>
            </a: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 err="1"/>
              <a:t>Stepping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a </a:t>
            </a:r>
            <a:r>
              <a:rPr lang="de-DE" dirty="0" err="1"/>
              <a:t>piece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paper</a:t>
            </a: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Games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movement</a:t>
            </a:r>
            <a:r>
              <a:rPr lang="de-DE" dirty="0"/>
              <a:t>: </a:t>
            </a:r>
            <a:r>
              <a:rPr lang="de-DE" dirty="0" err="1"/>
              <a:t>forming</a:t>
            </a:r>
            <a:r>
              <a:rPr lang="de-DE" dirty="0"/>
              <a:t> </a:t>
            </a:r>
            <a:r>
              <a:rPr lang="de-DE" dirty="0" err="1"/>
              <a:t>numbers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body</a:t>
            </a:r>
            <a:r>
              <a:rPr lang="de-DE" dirty="0"/>
              <a:t>, </a:t>
            </a:r>
            <a:r>
              <a:rPr lang="de-DE" dirty="0" err="1"/>
              <a:t>forming</a:t>
            </a:r>
            <a:r>
              <a:rPr lang="de-DE" dirty="0"/>
              <a:t> </a:t>
            </a:r>
            <a:r>
              <a:rPr lang="de-DE" dirty="0" err="1"/>
              <a:t>polygons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bodies</a:t>
            </a:r>
            <a:r>
              <a:rPr lang="de-DE" dirty="0"/>
              <a:t>/</a:t>
            </a:r>
            <a:r>
              <a:rPr lang="de-DE" dirty="0" err="1"/>
              <a:t>hands</a:t>
            </a: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 err="1"/>
              <a:t>incoporating</a:t>
            </a:r>
            <a:r>
              <a:rPr lang="de-DE" dirty="0"/>
              <a:t> </a:t>
            </a:r>
            <a:r>
              <a:rPr lang="de-DE" dirty="0" err="1"/>
              <a:t>music</a:t>
            </a:r>
            <a:r>
              <a:rPr lang="de-DE" dirty="0"/>
              <a:t>/</a:t>
            </a:r>
            <a:r>
              <a:rPr lang="de-DE" dirty="0" err="1"/>
              <a:t>rhythm</a:t>
            </a:r>
            <a:endParaRPr lang="de-DE" dirty="0"/>
          </a:p>
          <a:p>
            <a:endParaRPr lang="de-DE" dirty="0"/>
          </a:p>
          <a:p>
            <a:r>
              <a:rPr lang="de-DE" dirty="0"/>
              <a:t>Meeting </a:t>
            </a:r>
            <a:r>
              <a:rPr lang="de-DE" dirty="0" err="1"/>
              <a:t>with</a:t>
            </a:r>
            <a:r>
              <a:rPr lang="de-DE" dirty="0"/>
              <a:t> Maths </a:t>
            </a:r>
            <a:r>
              <a:rPr lang="de-DE" dirty="0" err="1"/>
              <a:t>teachers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find out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possible</a:t>
            </a:r>
            <a:r>
              <a:rPr lang="de-DE" dirty="0"/>
              <a:t> </a:t>
            </a:r>
            <a:r>
              <a:rPr lang="de-DE" dirty="0" err="1"/>
              <a:t>uses</a:t>
            </a:r>
            <a:r>
              <a:rPr lang="de-DE" dirty="0"/>
              <a:t>  in 5th (and 6th </a:t>
            </a:r>
            <a:r>
              <a:rPr lang="de-DE" dirty="0" err="1"/>
              <a:t>class</a:t>
            </a:r>
            <a:r>
              <a:rPr lang="de-DE" dirty="0"/>
              <a:t>) </a:t>
            </a:r>
            <a:r>
              <a:rPr lang="de-DE" dirty="0" err="1"/>
              <a:t>Mathematics</a:t>
            </a:r>
            <a:endParaRPr lang="en-GB" dirty="0"/>
          </a:p>
        </p:txBody>
      </p:sp>
      <p:sp>
        <p:nvSpPr>
          <p:cNvPr id="3" name="Pfeil: nach rechts 2">
            <a:extLst>
              <a:ext uri="{FF2B5EF4-FFF2-40B4-BE49-F238E27FC236}">
                <a16:creationId xmlns:a16="http://schemas.microsoft.com/office/drawing/2014/main" id="{4EFDFE61-BDCA-4BD5-9223-EBFFACA199DA}"/>
              </a:ext>
            </a:extLst>
          </p:cNvPr>
          <p:cNvSpPr/>
          <p:nvPr/>
        </p:nvSpPr>
        <p:spPr>
          <a:xfrm>
            <a:off x="197035" y="1628180"/>
            <a:ext cx="66675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47574FD-E30A-4A8B-BF9D-40BB0D379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89" y="2773991"/>
            <a:ext cx="682811" cy="524301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A927D71-3EE1-4B26-B886-70993E71CE86}"/>
              </a:ext>
            </a:extLst>
          </p:cNvPr>
          <p:cNvSpPr txBox="1"/>
          <p:nvPr/>
        </p:nvSpPr>
        <p:spPr>
          <a:xfrm>
            <a:off x="197035" y="704850"/>
            <a:ext cx="8763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Starting</a:t>
            </a:r>
            <a:r>
              <a:rPr lang="de-DE" dirty="0"/>
              <a:t> </a:t>
            </a:r>
            <a:r>
              <a:rPr lang="de-DE" dirty="0" err="1"/>
              <a:t>point</a:t>
            </a:r>
            <a:r>
              <a:rPr lang="de-DE" dirty="0"/>
              <a:t>: modern </a:t>
            </a:r>
            <a:r>
              <a:rPr lang="de-DE" dirty="0" err="1"/>
              <a:t>times</a:t>
            </a:r>
            <a:r>
              <a:rPr lang="de-DE" dirty="0"/>
              <a:t>/ </a:t>
            </a:r>
            <a:r>
              <a:rPr lang="de-DE" dirty="0" err="1"/>
              <a:t>mass</a:t>
            </a:r>
            <a:r>
              <a:rPr lang="de-DE" dirty="0"/>
              <a:t> </a:t>
            </a:r>
            <a:r>
              <a:rPr lang="de-DE" dirty="0" err="1"/>
              <a:t>media</a:t>
            </a:r>
            <a:r>
              <a:rPr lang="de-DE" dirty="0"/>
              <a:t>/ </a:t>
            </a:r>
            <a:r>
              <a:rPr lang="de-DE" dirty="0" err="1"/>
              <a:t>children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losing</a:t>
            </a:r>
            <a:r>
              <a:rPr lang="de-DE" dirty="0"/>
              <a:t> </a:t>
            </a:r>
            <a:r>
              <a:rPr lang="de-DE" dirty="0" err="1"/>
              <a:t>contact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their</a:t>
            </a:r>
            <a:r>
              <a:rPr lang="de-DE" dirty="0"/>
              <a:t> </a:t>
            </a:r>
            <a:r>
              <a:rPr lang="de-DE" dirty="0" err="1"/>
              <a:t>bodies</a:t>
            </a:r>
            <a:r>
              <a:rPr lang="de-DE" dirty="0"/>
              <a:t> and </a:t>
            </a:r>
            <a:r>
              <a:rPr lang="de-DE" dirty="0" err="1"/>
              <a:t>surroundings</a:t>
            </a:r>
            <a:r>
              <a:rPr lang="de-DE" dirty="0"/>
              <a:t>/ </a:t>
            </a:r>
            <a:r>
              <a:rPr lang="de-DE" dirty="0" err="1"/>
              <a:t>insufficient</a:t>
            </a:r>
            <a:r>
              <a:rPr lang="de-DE" dirty="0"/>
              <a:t> </a:t>
            </a:r>
            <a:r>
              <a:rPr lang="de-DE" dirty="0" err="1"/>
              <a:t>experience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physical</a:t>
            </a:r>
            <a:r>
              <a:rPr lang="de-DE" dirty="0"/>
              <a:t> </a:t>
            </a:r>
            <a:r>
              <a:rPr lang="de-DE" dirty="0" err="1"/>
              <a:t>movement</a:t>
            </a:r>
            <a:r>
              <a:rPr lang="de-DE" dirty="0"/>
              <a:t> and </a:t>
            </a:r>
            <a:r>
              <a:rPr lang="de-DE" dirty="0" err="1"/>
              <a:t>expression</a:t>
            </a:r>
            <a:r>
              <a:rPr lang="de-DE" dirty="0"/>
              <a:t>/</a:t>
            </a:r>
            <a:r>
              <a:rPr lang="de-DE" dirty="0" err="1"/>
              <a:t>spatial</a:t>
            </a:r>
            <a:r>
              <a:rPr lang="de-DE" dirty="0"/>
              <a:t> </a:t>
            </a:r>
            <a:r>
              <a:rPr lang="de-DE" dirty="0" err="1"/>
              <a:t>orientation</a:t>
            </a:r>
            <a:r>
              <a:rPr lang="de-DE" dirty="0"/>
              <a:t>/</a:t>
            </a:r>
            <a:r>
              <a:rPr lang="de-DE" dirty="0" err="1"/>
              <a:t>proportions</a:t>
            </a:r>
            <a:r>
              <a:rPr lang="de-DE" dirty="0"/>
              <a:t>/</a:t>
            </a:r>
            <a:r>
              <a:rPr lang="de-DE" dirty="0" err="1"/>
              <a:t>orientation</a:t>
            </a:r>
            <a:endParaRPr lang="en-GB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6BC9C43-8FBA-4A4A-BF75-B1BBB7B5F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35" y="6028239"/>
            <a:ext cx="682811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46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>
            <a:extLst>
              <a:ext uri="{FF2B5EF4-FFF2-40B4-BE49-F238E27FC236}">
                <a16:creationId xmlns:a16="http://schemas.microsoft.com/office/drawing/2014/main" id="{8CF6C315-DA11-465F-B69A-23E1AE77D0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73" y="2076281"/>
            <a:ext cx="2353614" cy="257255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2A56F05-C292-469C-AC7B-A2C981E0267F}"/>
              </a:ext>
            </a:extLst>
          </p:cNvPr>
          <p:cNvSpPr txBox="1"/>
          <p:nvPr/>
        </p:nvSpPr>
        <p:spPr>
          <a:xfrm>
            <a:off x="0" y="662081"/>
            <a:ext cx="8790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/>
              <a:t>Mind</a:t>
            </a:r>
            <a:r>
              <a:rPr lang="de-DE" sz="2000" dirty="0"/>
              <a:t> </a:t>
            </a:r>
            <a:r>
              <a:rPr lang="de-DE" sz="2000" dirty="0" err="1"/>
              <a:t>storming</a:t>
            </a:r>
            <a:r>
              <a:rPr lang="de-DE" sz="2000" dirty="0"/>
              <a:t>: </a:t>
            </a:r>
            <a:r>
              <a:rPr lang="de-DE" sz="2000" dirty="0" err="1"/>
              <a:t>How</a:t>
            </a:r>
            <a:r>
              <a:rPr lang="de-DE" sz="2000" dirty="0"/>
              <a:t> </a:t>
            </a:r>
            <a:r>
              <a:rPr lang="de-DE" sz="2000" dirty="0" err="1"/>
              <a:t>can</a:t>
            </a:r>
            <a:r>
              <a:rPr lang="de-DE" sz="2000" dirty="0"/>
              <a:t> </a:t>
            </a:r>
            <a:r>
              <a:rPr lang="de-DE" sz="2000" dirty="0" err="1"/>
              <a:t>you</a:t>
            </a:r>
            <a:r>
              <a:rPr lang="de-DE" sz="2000" dirty="0"/>
              <a:t> </a:t>
            </a:r>
            <a:r>
              <a:rPr lang="de-DE" sz="2000" dirty="0" err="1"/>
              <a:t>measure</a:t>
            </a:r>
            <a:r>
              <a:rPr lang="de-DE" sz="2000" dirty="0"/>
              <a:t> </a:t>
            </a:r>
            <a:r>
              <a:rPr lang="de-DE" sz="2000" dirty="0" err="1"/>
              <a:t>when</a:t>
            </a:r>
            <a:r>
              <a:rPr lang="de-DE" sz="2000" dirty="0"/>
              <a:t> </a:t>
            </a:r>
            <a:r>
              <a:rPr lang="de-DE" sz="2000" dirty="0" err="1"/>
              <a:t>you</a:t>
            </a:r>
            <a:r>
              <a:rPr lang="de-DE" sz="2000" dirty="0"/>
              <a:t> </a:t>
            </a:r>
            <a:r>
              <a:rPr lang="de-DE" sz="2000" dirty="0" err="1"/>
              <a:t>don‘t</a:t>
            </a:r>
            <a:r>
              <a:rPr lang="de-DE" sz="2000" dirty="0"/>
              <a:t> </a:t>
            </a:r>
            <a:r>
              <a:rPr lang="de-DE" sz="2000" dirty="0" err="1"/>
              <a:t>have</a:t>
            </a:r>
            <a:r>
              <a:rPr lang="de-DE" sz="2000" dirty="0"/>
              <a:t> </a:t>
            </a:r>
            <a:r>
              <a:rPr lang="de-DE" sz="2000" dirty="0" err="1"/>
              <a:t>measurements</a:t>
            </a:r>
            <a:r>
              <a:rPr lang="de-DE" sz="2000" dirty="0"/>
              <a:t>? Discovery </a:t>
            </a:r>
            <a:r>
              <a:rPr lang="de-DE" sz="2000" dirty="0" err="1"/>
              <a:t>studio</a:t>
            </a:r>
            <a:r>
              <a:rPr lang="de-DE" sz="2000" dirty="0"/>
              <a:t>: </a:t>
            </a:r>
            <a:r>
              <a:rPr lang="de-DE" sz="2000" dirty="0" err="1"/>
              <a:t>Using</a:t>
            </a:r>
            <a:r>
              <a:rPr lang="de-DE" sz="2000" dirty="0"/>
              <a:t> </a:t>
            </a:r>
            <a:r>
              <a:rPr lang="de-DE" sz="2000" dirty="0" err="1"/>
              <a:t>your</a:t>
            </a:r>
            <a:r>
              <a:rPr lang="de-DE" sz="2000" dirty="0"/>
              <a:t> </a:t>
            </a:r>
            <a:r>
              <a:rPr lang="de-DE" sz="2000" dirty="0" err="1"/>
              <a:t>body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measuring</a:t>
            </a:r>
            <a:r>
              <a:rPr lang="de-DE" sz="2000" dirty="0"/>
              <a:t> a </a:t>
            </a:r>
            <a:r>
              <a:rPr lang="de-DE" sz="2000" dirty="0" err="1"/>
              <a:t>classroom</a:t>
            </a:r>
            <a:r>
              <a:rPr lang="de-DE" sz="2000" dirty="0"/>
              <a:t>.</a:t>
            </a:r>
            <a:endParaRPr lang="en-GB" sz="20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F92C963-5509-4E46-AF77-FEC29B9902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66" y="4284371"/>
            <a:ext cx="2317603" cy="130649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D5D5B29-D9BF-4EC1-8DB6-B0C49307E0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65" y="2909353"/>
            <a:ext cx="2197767" cy="136329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9C68927-8375-4E28-A7FF-CA7EC14361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37272" y="3345512"/>
            <a:ext cx="1379748" cy="210312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F7C76D0-0F9E-4E22-B8BB-ED7C60FD88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1509"/>
            <a:ext cx="2317601" cy="1306491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512B2A8A-990B-41D1-AB45-68B3DB3F16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601" y="4536194"/>
            <a:ext cx="1330403" cy="2360019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ED030331-5F5B-44DE-ADA4-39F93F180DC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429" y="1398284"/>
            <a:ext cx="2117661" cy="1325395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C0C3DB71-AD66-4EA8-BD60-8AAF9DC73A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021" y="3842196"/>
            <a:ext cx="2122675" cy="117159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356CF65-8109-4656-AC7D-66AFC43800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600" y="1439811"/>
            <a:ext cx="2610167" cy="146972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500884D-38CE-402B-89EB-6818634B7C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06567" y="1437832"/>
            <a:ext cx="1046881" cy="181023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821D85A-BBCE-48AF-9599-82571555A38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429" y="2724925"/>
            <a:ext cx="2130403" cy="112809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5F28772F-2778-4DE6-96E6-4BE5891E5F0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429" y="5013786"/>
            <a:ext cx="2162216" cy="1849885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38067780-1109-437B-B15F-E8DD9A5D01B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273" y="1378165"/>
            <a:ext cx="1231525" cy="1020843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D23977BC-EAC6-42A2-BA73-6273C7B706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619" y="5444649"/>
            <a:ext cx="2130402" cy="1420268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FD88CEA7-473F-4D44-9389-8BC31BFF5E8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73" y="2915212"/>
            <a:ext cx="2418375" cy="13633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9E4381A-94D0-42A7-ADF0-C740F3E5B4E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448" y="4544496"/>
            <a:ext cx="1253482" cy="236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036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F715C7E7-ADB8-4516-8CE3-7205F4327D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770" y="5249752"/>
            <a:ext cx="2878949" cy="162293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40B198D-C986-42AC-81E3-C7E5CE5715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344" y="1521620"/>
            <a:ext cx="2855024" cy="2213961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B9536518-D8F6-4EA2-B302-1ABDC86E0B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077" y="1515236"/>
            <a:ext cx="2109923" cy="374282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4F44F75-7B65-4DE9-93D9-7459202D2B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976" y="3849836"/>
            <a:ext cx="2577767" cy="301511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1EAA2E6-1E31-4902-9F8B-AA9544DC09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1620"/>
            <a:ext cx="2290194" cy="200982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9A7D19C-DEEF-4E43-838C-1ED586BD4E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037" y="3677050"/>
            <a:ext cx="1936695" cy="101038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F0598B0-6F6C-40C9-BD65-9C6A5BB247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733" y="5235063"/>
            <a:ext cx="2407916" cy="1622937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1D7E8CAD-0DE0-4A35-9C90-DFBA9B792216}"/>
              </a:ext>
            </a:extLst>
          </p:cNvPr>
          <p:cNvSpPr txBox="1"/>
          <p:nvPr/>
        </p:nvSpPr>
        <p:spPr>
          <a:xfrm>
            <a:off x="2781464" y="822334"/>
            <a:ext cx="4433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Making </a:t>
            </a:r>
            <a:r>
              <a:rPr lang="de-DE" sz="2000" dirty="0" err="1"/>
              <a:t>body</a:t>
            </a:r>
            <a:r>
              <a:rPr lang="de-DE" sz="2000" dirty="0"/>
              <a:t> </a:t>
            </a:r>
            <a:r>
              <a:rPr lang="de-DE" sz="2000" dirty="0" err="1"/>
              <a:t>measurement</a:t>
            </a:r>
            <a:r>
              <a:rPr lang="de-DE" sz="2000" dirty="0"/>
              <a:t> </a:t>
            </a:r>
            <a:r>
              <a:rPr lang="de-DE" sz="2000" dirty="0" err="1"/>
              <a:t>cards</a:t>
            </a:r>
            <a:endParaRPr lang="en-GB" sz="20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47DC207-C2AA-4A09-B228-678DE14AAE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1646"/>
            <a:ext cx="2986034" cy="168330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2F390F7-D460-4103-8020-8FF2D07E7D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34665"/>
            <a:ext cx="2986035" cy="168330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3E28A9C-63B5-459B-A428-9182F4EAE79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739" y="1521620"/>
            <a:ext cx="2119338" cy="374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8192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759</Words>
  <Application>Microsoft Office PowerPoint</Application>
  <PresentationFormat>Bildschirmpräsentation (4:3)</PresentationFormat>
  <Paragraphs>75</Paragraphs>
  <Slides>14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23" baseType="lpstr">
      <vt:lpstr>Quattrocento Roman</vt:lpstr>
      <vt:lpstr>Myanmar Text</vt:lpstr>
      <vt:lpstr>Arial</vt:lpstr>
      <vt:lpstr>Open Sans Light</vt:lpstr>
      <vt:lpstr>Calibri Light</vt:lpstr>
      <vt:lpstr>Open Sans</vt:lpstr>
      <vt:lpstr>Calibri</vt:lpstr>
      <vt:lpstr>FrankRuehl</vt:lpstr>
      <vt:lpstr>Office</vt:lpstr>
      <vt:lpstr>PowerPoint-Präsentation</vt:lpstr>
      <vt:lpstr>1. Photography and Storytelling Challenge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Mark Biermann</dc:creator>
  <cp:lastModifiedBy>Anton Küch</cp:lastModifiedBy>
  <cp:revision>151</cp:revision>
  <cp:lastPrinted>2016-11-13T22:29:58Z</cp:lastPrinted>
  <dcterms:created xsi:type="dcterms:W3CDTF">2016-04-24T09:33:58Z</dcterms:created>
  <dcterms:modified xsi:type="dcterms:W3CDTF">2018-02-03T18:30:53Z</dcterms:modified>
</cp:coreProperties>
</file>